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4" r:id="rId1"/>
  </p:sldMasterIdLst>
  <p:notesMasterIdLst>
    <p:notesMasterId r:id="rId19"/>
  </p:notesMasterIdLst>
  <p:sldIdLst>
    <p:sldId id="354" r:id="rId2"/>
    <p:sldId id="380" r:id="rId3"/>
    <p:sldId id="396" r:id="rId4"/>
    <p:sldId id="382" r:id="rId5"/>
    <p:sldId id="398" r:id="rId6"/>
    <p:sldId id="383" r:id="rId7"/>
    <p:sldId id="390" r:id="rId8"/>
    <p:sldId id="392" r:id="rId9"/>
    <p:sldId id="393" r:id="rId10"/>
    <p:sldId id="403" r:id="rId11"/>
    <p:sldId id="437" r:id="rId12"/>
    <p:sldId id="399" r:id="rId13"/>
    <p:sldId id="400" r:id="rId14"/>
    <p:sldId id="439" r:id="rId15"/>
    <p:sldId id="438" r:id="rId16"/>
    <p:sldId id="432" r:id="rId17"/>
    <p:sldId id="369"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styanax Kanakakis" initials="" lastIdx="3" clrIdx="0"/>
  <p:cmAuthor id="1" name="Christopher Ferris" initials="" lastIdx="6" clrIdx="1"/>
  <p:cmAuthor id="2" name="Brian Behlendorf" initials="" lastIdx="4" clrIdx="2"/>
  <p:cmAuthor id="3" name="Greg Wallace" initials="" lastIdx="10" clrIdx="3"/>
  <p:cmAuthor id="4" name="Travin Keith" initials="" lastIdx="10" clrIdx="4"/>
  <p:cmAuthor id="5" name="Anonymous" initials="" lastIdx="1" clrIdx="5"/>
  <p:cmAuthor id="6" name="Dan O'Prey" initials="" lastIdx="6"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6DCCDE"/>
    <a:srgbClr val="F6F6F6"/>
    <a:srgbClr val="000000"/>
    <a:srgbClr val="CDCDCD"/>
    <a:srgbClr val="959595"/>
    <a:srgbClr val="F7F7F7"/>
    <a:srgbClr val="6ECCDE"/>
    <a:srgbClr val="C7C7C7"/>
    <a:srgbClr val="BBBB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28A1D5F9-AFFA-401E-AC10-454C56AC4A86}">
  <a:tblStyle styleId="{28A1D5F9-AFFA-401E-AC10-454C56AC4A86}"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9" autoAdjust="0"/>
    <p:restoredTop sz="77442" autoAdjust="0"/>
  </p:normalViewPr>
  <p:slideViewPr>
    <p:cSldViewPr snapToGrid="0" snapToObjects="1">
      <p:cViewPr varScale="1">
        <p:scale>
          <a:sx n="148" d="100"/>
          <a:sy n="148" d="100"/>
        </p:scale>
        <p:origin x="880" y="184"/>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commentAuthors" Target="commentAuthors.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25"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3.png>
</file>

<file path=ppt/media/image4.jpeg>
</file>

<file path=ppt/media/image5.jpe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1pPr>
            <a:lvl2pPr marL="457200" marR="0" lvl="1"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2pPr>
            <a:lvl3pPr marL="914400" marR="0" lvl="2"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3pPr>
            <a:lvl4pPr marL="1371600" marR="0" lvl="3"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4pPr>
            <a:lvl5pPr marL="1828800" marR="0" lvl="4"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5pPr>
            <a:lvl6pPr marL="2286000" marR="0" lvl="5"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6pPr>
            <a:lvl7pPr marL="2743200" marR="0" lvl="6"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7pPr>
            <a:lvl8pPr marL="3200400" marR="0" lvl="7"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8pPr>
            <a:lvl9pPr marL="3657600" marR="0" lvl="8"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5918019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91895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spcAft>
                <a:spcPts val="300"/>
              </a:spcAft>
            </a:pPr>
            <a:r>
              <a:rPr lang="en-GB" sz="1200" dirty="0"/>
              <a:t>Metadata enables data to be used outside of the application that created it.</a:t>
            </a:r>
          </a:p>
          <a:p>
            <a:pPr lvl="1">
              <a:spcAft>
                <a:spcPts val="300"/>
              </a:spcAft>
            </a:pPr>
            <a:r>
              <a:rPr lang="en-GB" sz="1200" dirty="0"/>
              <a:t>Analytics and decision making</a:t>
            </a:r>
          </a:p>
          <a:p>
            <a:pPr lvl="1">
              <a:spcAft>
                <a:spcPts val="300"/>
              </a:spcAft>
            </a:pPr>
            <a:r>
              <a:rPr lang="en-GB" sz="1200" dirty="0"/>
              <a:t>New business applications</a:t>
            </a:r>
          </a:p>
          <a:p>
            <a:pPr lvl="1">
              <a:spcAft>
                <a:spcPts val="300"/>
              </a:spcAft>
            </a:pPr>
            <a:r>
              <a:rPr lang="en-GB" sz="1200" dirty="0"/>
              <a:t>Reporting and compliance</a:t>
            </a:r>
          </a:p>
          <a:p>
            <a:pPr>
              <a:spcAft>
                <a:spcPts val="300"/>
              </a:spcAft>
            </a:pPr>
            <a:r>
              <a:rPr lang="en-GB" sz="1200" dirty="0"/>
              <a:t>Metadata describes the format and content of data allowing people to judge which data set to use for a new project</a:t>
            </a:r>
          </a:p>
          <a:p>
            <a:pPr lvl="1">
              <a:spcAft>
                <a:spcPts val="300"/>
              </a:spcAft>
            </a:pPr>
            <a:r>
              <a:rPr lang="en-GB" sz="1200" dirty="0"/>
              <a:t>Structure</a:t>
            </a:r>
          </a:p>
          <a:p>
            <a:pPr lvl="1">
              <a:spcAft>
                <a:spcPts val="300"/>
              </a:spcAft>
            </a:pPr>
            <a:r>
              <a:rPr lang="en-GB" sz="1200" dirty="0"/>
              <a:t>Meaning</a:t>
            </a:r>
          </a:p>
          <a:p>
            <a:pPr lvl="1">
              <a:spcAft>
                <a:spcPts val="300"/>
              </a:spcAft>
            </a:pPr>
            <a:r>
              <a:rPr lang="en-GB" sz="1200" dirty="0"/>
              <a:t>Origin</a:t>
            </a:r>
          </a:p>
          <a:p>
            <a:pPr lvl="1">
              <a:spcAft>
                <a:spcPts val="300"/>
              </a:spcAft>
            </a:pPr>
            <a:r>
              <a:rPr lang="en-GB" sz="1200" dirty="0"/>
              <a:t>Valid values and quality</a:t>
            </a:r>
          </a:p>
          <a:p>
            <a:pPr lvl="1">
              <a:spcAft>
                <a:spcPts val="300"/>
              </a:spcAft>
            </a:pPr>
            <a:r>
              <a:rPr lang="en-GB" sz="1200" dirty="0"/>
              <a:t>Usage and ownership</a:t>
            </a:r>
          </a:p>
          <a:p>
            <a:pPr lvl="1">
              <a:spcAft>
                <a:spcPts val="300"/>
              </a:spcAft>
            </a:pPr>
            <a:r>
              <a:rPr lang="en-GB" sz="1200" dirty="0"/>
              <a:t>Regulations and classifications that apply</a:t>
            </a:r>
          </a:p>
          <a:p>
            <a:pPr lvl="1">
              <a:spcAft>
                <a:spcPts val="300"/>
              </a:spcAft>
            </a:pPr>
            <a:r>
              <a:rPr lang="en-GB" sz="1200" dirty="0"/>
              <a:t>&lt;more&gt;</a:t>
            </a:r>
          </a:p>
          <a:p>
            <a:pPr>
              <a:spcAft>
                <a:spcPts val="300"/>
              </a:spcAft>
            </a:pPr>
            <a:r>
              <a:rPr lang="en-GB" sz="1200" dirty="0"/>
              <a:t>Metadata describes the business context and classification of data allowing automated governance processes to operate.</a:t>
            </a:r>
          </a:p>
        </p:txBody>
      </p:sp>
    </p:spTree>
    <p:extLst>
      <p:ext uri="{BB962C8B-B14F-4D97-AF65-F5344CB8AC3E}">
        <p14:creationId xmlns:p14="http://schemas.microsoft.com/office/powerpoint/2010/main" val="2881167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Many data platforms do not have metadata support</a:t>
            </a:r>
          </a:p>
          <a:p>
            <a:r>
              <a:rPr lang="en-GB" dirty="0"/>
              <a:t>Proprietary tools support a range of data sources and governance actions</a:t>
            </a:r>
          </a:p>
          <a:p>
            <a:pPr lvl="1"/>
            <a:r>
              <a:rPr lang="en-GB" dirty="0"/>
              <a:t>No-one supports everything you need and assumes all tools come from their suite</a:t>
            </a:r>
          </a:p>
          <a:p>
            <a:pPr lvl="1"/>
            <a:r>
              <a:rPr lang="en-GB" dirty="0"/>
              <a:t>Each tool starts “empty” requiring effort to populate metadata</a:t>
            </a:r>
          </a:p>
          <a:p>
            <a:pPr lvl="1"/>
            <a:r>
              <a:rPr lang="en-GB" dirty="0"/>
              <a:t>Each tool operates as if it is the only tool</a:t>
            </a:r>
          </a:p>
          <a:p>
            <a:pPr lvl="1"/>
            <a:r>
              <a:rPr lang="en-GB" dirty="0"/>
              <a:t>No integration/interoperability of metadata repositories from different vendors</a:t>
            </a:r>
          </a:p>
          <a:p>
            <a:r>
              <a:rPr lang="en-GB" dirty="0"/>
              <a:t>Expensive efforts to create an enterprise data catalogue</a:t>
            </a:r>
            <a:endParaRPr lang="en-US" dirty="0"/>
          </a:p>
        </p:txBody>
      </p:sp>
    </p:spTree>
    <p:extLst>
      <p:ext uri="{BB962C8B-B14F-4D97-AF65-F5344CB8AC3E}">
        <p14:creationId xmlns:p14="http://schemas.microsoft.com/office/powerpoint/2010/main" val="3909290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xfrm>
            <a:off x="457200" y="720725"/>
            <a:ext cx="6400800" cy="3600450"/>
          </a:xfrm>
          <a:noFill/>
          <a:ln>
            <a:solidFill>
              <a:srgbClr val="000000"/>
            </a:solidFill>
            <a:miter lim="800000"/>
            <a:headEnd/>
            <a:tailEnd/>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r>
              <a:rPr lang="en-US" b="1">
                <a:latin typeface="Calibri" charset="0"/>
              </a:rPr>
              <a:t>The maintenance of metadata must be automated </a:t>
            </a:r>
            <a:r>
              <a:rPr lang="en-US">
                <a:latin typeface="Calibri" charset="0"/>
              </a:rPr>
              <a:t>to scale to the sheer volumes and variety of data involved in modern business.  </a:t>
            </a:r>
          </a:p>
          <a:p>
            <a:r>
              <a:rPr lang="en-US" b="1">
                <a:latin typeface="Calibri" charset="0"/>
              </a:rPr>
              <a:t>Metadata management must become ubiquitous </a:t>
            </a:r>
            <a:r>
              <a:rPr lang="en-US">
                <a:latin typeface="Calibri" charset="0"/>
              </a:rPr>
              <a:t>in cloud platforms and large data platforms, such as Apache Hadoop so that the processing engines on these platforms can rely on its availability and build capability around it.</a:t>
            </a:r>
            <a:endParaRPr lang="en-GB">
              <a:latin typeface="Calibri" charset="0"/>
            </a:endParaRPr>
          </a:p>
          <a:p>
            <a:r>
              <a:rPr lang="en-US" b="1">
                <a:latin typeface="Calibri" charset="0"/>
              </a:rPr>
              <a:t>Metadata access must become open and remotely accessible </a:t>
            </a:r>
            <a:r>
              <a:rPr lang="en-US">
                <a:latin typeface="Calibri" charset="0"/>
              </a:rPr>
              <a:t>so that tools from different vendors can work with metadata located on different platforms.  This implies unique identifiers for metadata elements, some level of standardization in the types and formats for metadata and standard interfaces for manipulating metadata.</a:t>
            </a:r>
            <a:endParaRPr lang="en-GB">
              <a:latin typeface="Calibri" charset="0"/>
            </a:endParaRPr>
          </a:p>
          <a:p>
            <a:r>
              <a:rPr lang="en-US" b="1">
                <a:latin typeface="Calibri" charset="0"/>
              </a:rPr>
              <a:t>Metadata should be used to drive the governance of data </a:t>
            </a:r>
            <a:r>
              <a:rPr lang="en-US">
                <a:latin typeface="Calibri" charset="0"/>
              </a:rPr>
              <a:t>and create a business friendly logical interface to the data landscape.</a:t>
            </a:r>
            <a:endParaRPr lang="en-GB">
              <a:latin typeface="Calibri" charset="0"/>
            </a:endParaRPr>
          </a:p>
          <a:p>
            <a:r>
              <a:rPr lang="en-US" b="1">
                <a:latin typeface="Calibri" charset="0"/>
              </a:rPr>
              <a:t>Wherever possible, discovery and maintenance of metadata has to an integral </a:t>
            </a:r>
            <a:r>
              <a:rPr lang="en-US">
                <a:latin typeface="Calibri" charset="0"/>
              </a:rPr>
              <a:t>part of all tools that access, change and move information.</a:t>
            </a:r>
            <a:endParaRPr lang="en-GB">
              <a:latin typeface="Calibri" charset="0"/>
            </a:endParaRPr>
          </a:p>
          <a:p>
            <a:endParaRPr lang="en-GB">
              <a:latin typeface="Calibri" charset="0"/>
            </a:endParaRPr>
          </a:p>
        </p:txBody>
      </p:sp>
      <p:sp>
        <p:nvSpPr>
          <p:cNvPr id="19459"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11800">
                <a:solidFill>
                  <a:srgbClr val="000000"/>
                </a:solidFill>
                <a:latin typeface="Gill Sans" charset="0"/>
                <a:ea typeface="ヒラギノ角ゴ ProN W3" charset="0"/>
                <a:cs typeface="ヒラギノ角ゴ ProN W3" charset="0"/>
                <a:sym typeface="Gill Sans" charset="0"/>
              </a:defRPr>
            </a:lvl1pPr>
            <a:lvl2pPr marL="785372" indent="-302066">
              <a:defRPr sz="11800">
                <a:solidFill>
                  <a:srgbClr val="000000"/>
                </a:solidFill>
                <a:latin typeface="Gill Sans" charset="0"/>
                <a:ea typeface="ヒラギノ角ゴ ProN W3" charset="0"/>
                <a:cs typeface="ヒラギノ角ゴ ProN W3" charset="0"/>
                <a:sym typeface="Gill Sans" charset="0"/>
              </a:defRPr>
            </a:lvl2pPr>
            <a:lvl3pPr marL="1208265" indent="-241653">
              <a:defRPr sz="11800">
                <a:solidFill>
                  <a:srgbClr val="000000"/>
                </a:solidFill>
                <a:latin typeface="Gill Sans" charset="0"/>
                <a:ea typeface="ヒラギノ角ゴ ProN W3" charset="0"/>
                <a:cs typeface="ヒラギノ角ゴ ProN W3" charset="0"/>
                <a:sym typeface="Gill Sans" charset="0"/>
              </a:defRPr>
            </a:lvl3pPr>
            <a:lvl4pPr marL="1691571" indent="-241653">
              <a:defRPr sz="11800">
                <a:solidFill>
                  <a:srgbClr val="000000"/>
                </a:solidFill>
                <a:latin typeface="Gill Sans" charset="0"/>
                <a:ea typeface="ヒラギノ角ゴ ProN W3" charset="0"/>
                <a:cs typeface="ヒラギノ角ゴ ProN W3" charset="0"/>
                <a:sym typeface="Gill Sans" charset="0"/>
              </a:defRPr>
            </a:lvl4pPr>
            <a:lvl5pPr marL="2174878" indent="-241653">
              <a:defRPr sz="11800">
                <a:solidFill>
                  <a:srgbClr val="000000"/>
                </a:solidFill>
                <a:latin typeface="Gill Sans" charset="0"/>
                <a:ea typeface="ヒラギノ角ゴ ProN W3" charset="0"/>
                <a:cs typeface="ヒラギノ角ゴ ProN W3" charset="0"/>
                <a:sym typeface="Gill Sans" charset="0"/>
              </a:defRPr>
            </a:lvl5pPr>
            <a:lvl6pPr marL="2658184"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6pPr>
            <a:lvl7pPr marL="3141490"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7pPr>
            <a:lvl8pPr marL="3624796"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8pPr>
            <a:lvl9pPr marL="4108102"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9pPr>
          </a:lstStyle>
          <a:p>
            <a:fld id="{5E5A7AAB-4099-1C43-8B14-527672D7899A}" type="slidenum">
              <a:rPr lang="en-US" sz="1300"/>
              <a:pPr/>
              <a:t>10</a:t>
            </a:fld>
            <a:endParaRPr lang="en-US" sz="1300"/>
          </a:p>
        </p:txBody>
      </p:sp>
    </p:spTree>
    <p:extLst>
      <p:ext uri="{BB962C8B-B14F-4D97-AF65-F5344CB8AC3E}">
        <p14:creationId xmlns:p14="http://schemas.microsoft.com/office/powerpoint/2010/main" val="1715147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77E594-4005-43F8-B8F3-453F0010D500}" type="slidenum">
              <a:rPr lang="en-US" smtClean="0"/>
              <a:t>11</a:t>
            </a:fld>
            <a:endParaRPr lang="en-US"/>
          </a:p>
        </p:txBody>
      </p:sp>
    </p:spTree>
    <p:extLst>
      <p:ext uri="{BB962C8B-B14F-4D97-AF65-F5344CB8AC3E}">
        <p14:creationId xmlns:p14="http://schemas.microsoft.com/office/powerpoint/2010/main" val="12872704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Mandy prompt </a:t>
            </a:r>
            <a:r>
              <a:rPr lang="en-US" dirty="0" err="1"/>
              <a:t>Ferd</a:t>
            </a:r>
            <a:r>
              <a:rPr lang="en-US" dirty="0"/>
              <a:t> about how involvement of ING has shaped the program and </a:t>
            </a:r>
            <a:r>
              <a:rPr lang="en-US" dirty="0" err="1"/>
              <a:t>Ferd</a:t>
            </a:r>
            <a:r>
              <a:rPr lang="en-US" dirty="0"/>
              <a:t> on how ING benefits from being involved. Please get into business and technical specifics – focus on VALUE derived</a:t>
            </a:r>
          </a:p>
        </p:txBody>
      </p:sp>
    </p:spTree>
    <p:extLst>
      <p:ext uri="{BB962C8B-B14F-4D97-AF65-F5344CB8AC3E}">
        <p14:creationId xmlns:p14="http://schemas.microsoft.com/office/powerpoint/2010/main" val="1112420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buClrTx/>
              <a:buFont typeface="Arial" panose="020B0604020202020204" pitchFamily="34" charset="0"/>
              <a:buChar char="•"/>
            </a:pPr>
            <a:r>
              <a:rPr lang="en-US" dirty="0" err="1"/>
              <a:t>ODPi</a:t>
            </a:r>
            <a:r>
              <a:rPr lang="en-US" dirty="0"/>
              <a:t>, a Linux Foundation Project, can provide the platform for industry collaboration on shared technology</a:t>
            </a:r>
          </a:p>
          <a:p>
            <a:pPr marL="285750" indent="-285750">
              <a:buClrTx/>
              <a:buFont typeface="Arial" panose="020B0604020202020204" pitchFamily="34" charset="0"/>
              <a:buChar char="•"/>
            </a:pPr>
            <a:r>
              <a:rPr lang="en-US" dirty="0"/>
              <a:t>In pursuit of its mission to make Apache Hadoop and associated Big Data solutions ready for enterprise-wide deployment, </a:t>
            </a:r>
            <a:r>
              <a:rPr lang="en-US" dirty="0" err="1"/>
              <a:t>ODPi</a:t>
            </a:r>
            <a:r>
              <a:rPr lang="en-US" dirty="0"/>
              <a:t> is focused on the biggest hurdles</a:t>
            </a:r>
          </a:p>
          <a:p>
            <a:pPr marL="742950" lvl="1" indent="-285750">
              <a:buClrTx/>
              <a:buFont typeface="Arial" panose="020B0604020202020204" pitchFamily="34" charset="0"/>
              <a:buChar char="•"/>
            </a:pPr>
            <a:r>
              <a:rPr lang="en-US" dirty="0"/>
              <a:t>In 2016, the largest hurdles were cross-distro harmonization</a:t>
            </a:r>
          </a:p>
          <a:p>
            <a:pPr marL="742950" lvl="1" indent="-285750">
              <a:buClrTx/>
              <a:buFont typeface="Arial" panose="020B0604020202020204" pitchFamily="34" charset="0"/>
              <a:buChar char="•"/>
            </a:pPr>
            <a:r>
              <a:rPr lang="en-US" dirty="0"/>
              <a:t>Today, a key blocker to broad-based production use of Big Data is Governance</a:t>
            </a:r>
          </a:p>
        </p:txBody>
      </p:sp>
    </p:spTree>
    <p:extLst>
      <p:ext uri="{BB962C8B-B14F-4D97-AF65-F5344CB8AC3E}">
        <p14:creationId xmlns:p14="http://schemas.microsoft.com/office/powerpoint/2010/main" val="42373035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 name="Shape 52"/>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rtl="0"/>
            <a:r>
              <a:rPr lang="en-US" sz="1100" b="0" i="0" u="none" strike="noStrike" kern="1200" cap="none" dirty="0">
                <a:solidFill>
                  <a:schemeClr val="dk1"/>
                </a:solidFill>
                <a:effectLst/>
                <a:latin typeface="Arial"/>
                <a:ea typeface="Arial"/>
                <a:cs typeface="Arial"/>
                <a:sym typeface="Arial"/>
              </a:rPr>
              <a:t>Mention that individuals can get involved.</a:t>
            </a:r>
            <a:endParaRPr lang="en-US" b="0" dirty="0">
              <a:effectLst/>
            </a:endParaRPr>
          </a:p>
        </p:txBody>
      </p:sp>
    </p:spTree>
    <p:extLst>
      <p:ext uri="{BB962C8B-B14F-4D97-AF65-F5344CB8AC3E}">
        <p14:creationId xmlns:p14="http://schemas.microsoft.com/office/powerpoint/2010/main" val="31774456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 name="Shape 52"/>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spcAft>
                <a:spcPts val="0"/>
              </a:spcAft>
              <a:buClr>
                <a:schemeClr val="dk1"/>
              </a:buClr>
              <a:buSzPct val="25000"/>
              <a:buFont typeface="Arial"/>
              <a:buNone/>
            </a:pPr>
            <a:endParaRPr lang="en-US" sz="1100" b="0" i="0" u="none" strike="sng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29269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Shape 11"/>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05"/>
          <a:stretch/>
        </p:blipFill>
        <p:spPr>
          <a:xfrm>
            <a:off x="0" y="0"/>
            <a:ext cx="9144000" cy="514350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2996" y="535880"/>
            <a:ext cx="1011335" cy="631748"/>
          </a:xfrm>
          <a:prstGeom prst="rect">
            <a:avLst/>
          </a:prstGeom>
        </p:spPr>
      </p:pic>
      <p:sp>
        <p:nvSpPr>
          <p:cNvPr id="16" name="Shape 10"/>
          <p:cNvSpPr/>
          <p:nvPr userDrawn="1"/>
        </p:nvSpPr>
        <p:spPr>
          <a:xfrm rot="10800000" flipH="1">
            <a:off x="0" y="4984398"/>
            <a:ext cx="9144000" cy="159102"/>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2" name="Text Placeholder 4"/>
          <p:cNvSpPr>
            <a:spLocks noGrp="1"/>
          </p:cNvSpPr>
          <p:nvPr>
            <p:ph type="body" sz="quarter" idx="10" hasCustomPrompt="1"/>
          </p:nvPr>
        </p:nvSpPr>
        <p:spPr>
          <a:xfrm>
            <a:off x="328762" y="3215062"/>
            <a:ext cx="3987599" cy="691998"/>
          </a:xfrm>
        </p:spPr>
        <p:txBody>
          <a:bodyPr/>
          <a:lstStyle>
            <a:lvl1pPr>
              <a:lnSpc>
                <a:spcPct val="100000"/>
              </a:lnSpc>
              <a:spcAft>
                <a:spcPts val="0"/>
              </a:spcAft>
              <a:defRPr sz="1700" baseline="0"/>
            </a:lvl1pPr>
          </a:lstStyle>
          <a:p>
            <a:pPr lvl="0"/>
            <a:r>
              <a:rPr lang="en-US" dirty="0"/>
              <a:t>Name</a:t>
            </a:r>
          </a:p>
          <a:p>
            <a:pPr lvl="0"/>
            <a:r>
              <a:rPr lang="en-US" dirty="0"/>
              <a:t>Title</a:t>
            </a:r>
          </a:p>
        </p:txBody>
      </p:sp>
      <p:sp>
        <p:nvSpPr>
          <p:cNvPr id="24" name="Text Placeholder 2"/>
          <p:cNvSpPr>
            <a:spLocks noGrp="1"/>
          </p:cNvSpPr>
          <p:nvPr>
            <p:ph type="body" sz="quarter" idx="11" hasCustomPrompt="1"/>
          </p:nvPr>
        </p:nvSpPr>
        <p:spPr>
          <a:xfrm>
            <a:off x="328613" y="4042786"/>
            <a:ext cx="3987800" cy="452265"/>
          </a:xfrm>
        </p:spPr>
        <p:txBody>
          <a:bodyPr/>
          <a:lstStyle/>
          <a:p>
            <a:pPr lvl="0"/>
            <a:r>
              <a:rPr lang="en-US" dirty="0"/>
              <a:t>Date</a:t>
            </a:r>
          </a:p>
        </p:txBody>
      </p:sp>
      <p:sp>
        <p:nvSpPr>
          <p:cNvPr id="26" name="Shape 15"/>
          <p:cNvSpPr txBox="1">
            <a:spLocks noGrp="1"/>
          </p:cNvSpPr>
          <p:nvPr>
            <p:ph type="title" hasCustomPrompt="1"/>
          </p:nvPr>
        </p:nvSpPr>
        <p:spPr>
          <a:xfrm>
            <a:off x="328345" y="1876358"/>
            <a:ext cx="6464342" cy="1283281"/>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3600" b="0" i="0" u="none" strike="noStrike" cap="none">
                <a:solidFill>
                  <a:schemeClr val="dk2"/>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TITLE</a:t>
            </a:r>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Shape 11"/>
        <p:cNvGrpSpPr/>
        <p:nvPr/>
      </p:nvGrpSpPr>
      <p:grpSpPr>
        <a:xfrm>
          <a:off x="0" y="0"/>
          <a:ext cx="0" cy="0"/>
          <a:chOff x="0" y="0"/>
          <a:chExt cx="0" cy="0"/>
        </a:xfrm>
      </p:grpSpPr>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t="38467"/>
          <a:stretch/>
        </p:blipFill>
        <p:spPr>
          <a:xfrm>
            <a:off x="0" y="1393373"/>
            <a:ext cx="9144000" cy="3750128"/>
          </a:xfrm>
          <a:prstGeom prst="rect">
            <a:avLst/>
          </a:prstGeom>
        </p:spPr>
      </p:pic>
      <p:sp>
        <p:nvSpPr>
          <p:cNvPr id="16" name="Shape 10"/>
          <p:cNvSpPr/>
          <p:nvPr userDrawn="1"/>
        </p:nvSpPr>
        <p:spPr>
          <a:xfrm rot="10800000" flipH="1">
            <a:off x="0" y="-2"/>
            <a:ext cx="9144000" cy="1393374"/>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2996" y="539823"/>
            <a:ext cx="1011335" cy="631748"/>
          </a:xfrm>
          <a:prstGeom prst="rect">
            <a:avLst/>
          </a:prstGeom>
        </p:spPr>
      </p:pic>
      <p:sp>
        <p:nvSpPr>
          <p:cNvPr id="13" name="Shape 10"/>
          <p:cNvSpPr/>
          <p:nvPr userDrawn="1"/>
        </p:nvSpPr>
        <p:spPr>
          <a:xfrm rot="10800000" flipH="1">
            <a:off x="0" y="4978036"/>
            <a:ext cx="9144000" cy="165463"/>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3" name="Text Placeholder 4"/>
          <p:cNvSpPr>
            <a:spLocks noGrp="1"/>
          </p:cNvSpPr>
          <p:nvPr>
            <p:ph type="body" sz="quarter" idx="10" hasCustomPrompt="1"/>
          </p:nvPr>
        </p:nvSpPr>
        <p:spPr>
          <a:xfrm>
            <a:off x="328762" y="3215062"/>
            <a:ext cx="3987599" cy="691998"/>
          </a:xfrm>
        </p:spPr>
        <p:txBody>
          <a:bodyPr/>
          <a:lstStyle>
            <a:lvl1pPr>
              <a:lnSpc>
                <a:spcPct val="100000"/>
              </a:lnSpc>
              <a:spcAft>
                <a:spcPts val="0"/>
              </a:spcAft>
              <a:defRPr sz="1700" baseline="0"/>
            </a:lvl1pPr>
          </a:lstStyle>
          <a:p>
            <a:pPr lvl="0"/>
            <a:r>
              <a:rPr lang="en-US" dirty="0"/>
              <a:t>Name</a:t>
            </a:r>
          </a:p>
          <a:p>
            <a:pPr lvl="0"/>
            <a:r>
              <a:rPr lang="en-US" dirty="0"/>
              <a:t>Title</a:t>
            </a:r>
          </a:p>
        </p:txBody>
      </p:sp>
      <p:sp>
        <p:nvSpPr>
          <p:cNvPr id="25" name="Text Placeholder 2"/>
          <p:cNvSpPr>
            <a:spLocks noGrp="1"/>
          </p:cNvSpPr>
          <p:nvPr>
            <p:ph type="body" sz="quarter" idx="11" hasCustomPrompt="1"/>
          </p:nvPr>
        </p:nvSpPr>
        <p:spPr>
          <a:xfrm>
            <a:off x="328613" y="4042786"/>
            <a:ext cx="3987800" cy="452265"/>
          </a:xfrm>
        </p:spPr>
        <p:txBody>
          <a:bodyPr/>
          <a:lstStyle/>
          <a:p>
            <a:pPr lvl="0"/>
            <a:r>
              <a:rPr lang="en-US" dirty="0"/>
              <a:t>Date</a:t>
            </a:r>
          </a:p>
        </p:txBody>
      </p:sp>
      <p:sp>
        <p:nvSpPr>
          <p:cNvPr id="27" name="Shape 15"/>
          <p:cNvSpPr txBox="1">
            <a:spLocks noGrp="1"/>
          </p:cNvSpPr>
          <p:nvPr>
            <p:ph type="title" hasCustomPrompt="1"/>
          </p:nvPr>
        </p:nvSpPr>
        <p:spPr>
          <a:xfrm>
            <a:off x="328345" y="1876358"/>
            <a:ext cx="6464342" cy="1283281"/>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3600" b="0" i="0" u="none" strike="noStrike" cap="none">
                <a:solidFill>
                  <a:schemeClr val="dk2"/>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TITLE</a:t>
            </a:r>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Custom Layout">
    <p:bg>
      <p:bgPr>
        <a:solidFill>
          <a:srgbClr val="F6F6F6"/>
        </a:solidFill>
        <a:effectLst/>
      </p:bgPr>
    </p:bg>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11700" y="231021"/>
            <a:ext cx="8520599" cy="564772"/>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3200" b="0" i="0" u="none" strike="noStrike" cap="none">
                <a:solidFill>
                  <a:srgbClr val="333333"/>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18" name="Shape 18"/>
          <p:cNvSpPr txBox="1">
            <a:spLocks noGrp="1"/>
          </p:cNvSpPr>
          <p:nvPr>
            <p:ph type="sldNum" idx="12"/>
          </p:nvPr>
        </p:nvSpPr>
        <p:spPr>
          <a:xfrm>
            <a:off x="8556782" y="4648251"/>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a:t>
            </a:fld>
            <a:endParaRPr lang="en-US" sz="1000" b="0" i="0" u="none" strike="noStrike" cap="none" dirty="0">
              <a:solidFill>
                <a:srgbClr val="434343"/>
              </a:solidFill>
              <a:latin typeface="Arial"/>
              <a:ea typeface="Arial"/>
              <a:cs typeface="Arial"/>
              <a:sym typeface="Arial"/>
            </a:endParaRPr>
          </a:p>
        </p:txBody>
      </p:sp>
      <p:sp>
        <p:nvSpPr>
          <p:cNvPr id="20" name="Shape 20"/>
          <p:cNvSpPr txBox="1">
            <a:spLocks noGrp="1"/>
          </p:cNvSpPr>
          <p:nvPr>
            <p:ph type="body" idx="1"/>
          </p:nvPr>
        </p:nvSpPr>
        <p:spPr>
          <a:xfrm>
            <a:off x="311146" y="1204912"/>
            <a:ext cx="8521149" cy="318203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lt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2" name="TextBox 1"/>
          <p:cNvSpPr txBox="1"/>
          <p:nvPr userDrawn="1"/>
        </p:nvSpPr>
        <p:spPr>
          <a:xfrm>
            <a:off x="188068" y="4944576"/>
            <a:ext cx="833883" cy="246221"/>
          </a:xfrm>
          <a:prstGeom prst="rect">
            <a:avLst/>
          </a:prstGeom>
          <a:noFill/>
        </p:spPr>
        <p:txBody>
          <a:bodyPr wrap="none" rtlCol="0">
            <a:spAutoFit/>
          </a:bodyPr>
          <a:lstStyle/>
          <a:p>
            <a:r>
              <a:rPr lang="en-US" sz="1000" dirty="0">
                <a:solidFill>
                  <a:schemeClr val="bg2"/>
                </a:solidFill>
              </a:rPr>
              <a:t>@</a:t>
            </a:r>
            <a:r>
              <a:rPr lang="en-US" sz="1000" dirty="0" err="1">
                <a:solidFill>
                  <a:schemeClr val="bg2"/>
                </a:solidFill>
              </a:rPr>
              <a:t>ODPiOrg</a:t>
            </a:r>
            <a:endParaRPr lang="en-US" sz="1000" dirty="0">
              <a:solidFill>
                <a:schemeClr val="bg2"/>
              </a:solidFill>
            </a:endParaRPr>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0182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200">
                <a:solidFill>
                  <a:schemeClr val="tx1">
                    <a:lumMod val="65000"/>
                    <a:lumOff val="35000"/>
                  </a:schemeClr>
                </a:solidFill>
                <a:latin typeface="+mj-lt"/>
                <a:ea typeface="Georgia" charset="0"/>
                <a:cs typeface="Georgia" charset="0"/>
              </a:defRPr>
            </a:lvl1pPr>
          </a:lstStyle>
          <a:p>
            <a:r>
              <a:rPr lang="en-US"/>
              <a:t>Click to edit Master title style</a:t>
            </a:r>
            <a:endParaRPr lang="en-US" dirty="0"/>
          </a:p>
        </p:txBody>
      </p:sp>
    </p:spTree>
    <p:extLst>
      <p:ext uri="{BB962C8B-B14F-4D97-AF65-F5344CB8AC3E}">
        <p14:creationId xmlns:p14="http://schemas.microsoft.com/office/powerpoint/2010/main" val="33098903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5884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 y="1027301"/>
            <a:ext cx="4305300" cy="3716151"/>
          </a:xfrm>
        </p:spPr>
        <p:txBody>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8776" y="1027301"/>
            <a:ext cx="4305300" cy="3716151"/>
          </a:xfrm>
        </p:spPr>
        <p:txBody>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0040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bove) + content (1-column)">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13" y="1095310"/>
            <a:ext cx="8541385" cy="3241992"/>
          </a:xfrm>
        </p:spPr>
        <p:txBody>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Title 6"/>
          <p:cNvSpPr>
            <a:spLocks noGrp="1"/>
          </p:cNvSpPr>
          <p:nvPr>
            <p:ph type="title"/>
          </p:nvPr>
        </p:nvSpPr>
        <p:spPr>
          <a:xfrm>
            <a:off x="228610" y="173736"/>
            <a:ext cx="4474777" cy="914400"/>
          </a:xfrm>
        </p:spPr>
        <p:txBody>
          <a:bodyPr/>
          <a:lstStyle/>
          <a:p>
            <a:r>
              <a:rPr lang="en-US" noProof="0"/>
              <a:t>Click to edit Master title style</a:t>
            </a:r>
          </a:p>
        </p:txBody>
      </p:sp>
      <p:sp>
        <p:nvSpPr>
          <p:cNvPr id="4" name="Date Placeholder 3"/>
          <p:cNvSpPr>
            <a:spLocks noGrp="1"/>
          </p:cNvSpPr>
          <p:nvPr>
            <p:ph type="dt" sz="half" idx="10"/>
          </p:nvPr>
        </p:nvSpPr>
        <p:spPr>
          <a:xfrm>
            <a:off x="1816299" y="4718447"/>
            <a:ext cx="914400" cy="201216"/>
          </a:xfrm>
          <a:prstGeom prst="rect">
            <a:avLst/>
          </a:prstGeom>
        </p:spPr>
        <p:txBody>
          <a:bodyPr lIns="91438" tIns="45719" rIns="91438" bIns="45719"/>
          <a:lstStyle>
            <a:lvl1pPr>
              <a:defRPr>
                <a:solidFill>
                  <a:srgbClr val="464646"/>
                </a:solidFill>
              </a:defRPr>
            </a:lvl1pPr>
          </a:lstStyle>
          <a:p>
            <a:pPr>
              <a:defRPr/>
            </a:pPr>
            <a:endParaRPr lang="en-US"/>
          </a:p>
        </p:txBody>
      </p:sp>
      <p:sp>
        <p:nvSpPr>
          <p:cNvPr id="5" name="Footer Placeholder 4"/>
          <p:cNvSpPr>
            <a:spLocks noGrp="1"/>
          </p:cNvSpPr>
          <p:nvPr>
            <p:ph type="ftr" sz="quarter" idx="11"/>
          </p:nvPr>
        </p:nvSpPr>
        <p:spPr>
          <a:xfrm>
            <a:off x="969169" y="4718447"/>
            <a:ext cx="847130" cy="201216"/>
          </a:xfrm>
          <a:prstGeom prst="rect">
            <a:avLst/>
          </a:prstGeom>
        </p:spPr>
        <p:txBody>
          <a:bodyPr lIns="91438" tIns="45719" rIns="91438" bIns="45719"/>
          <a:lstStyle>
            <a:lvl1pPr>
              <a:defRPr>
                <a:solidFill>
                  <a:srgbClr val="464646"/>
                </a:solidFill>
              </a:defRPr>
            </a:lvl1pPr>
          </a:lstStyle>
          <a:p>
            <a:pPr>
              <a:defRPr/>
            </a:pPr>
            <a:endParaRPr lang="en-US"/>
          </a:p>
        </p:txBody>
      </p:sp>
      <p:sp>
        <p:nvSpPr>
          <p:cNvPr id="6" name="Slide Number Placeholder 5"/>
          <p:cNvSpPr>
            <a:spLocks noGrp="1"/>
          </p:cNvSpPr>
          <p:nvPr>
            <p:ph type="sldNum" sz="quarter" idx="12"/>
          </p:nvPr>
        </p:nvSpPr>
        <p:spPr>
          <a:xfrm>
            <a:off x="230386" y="4718447"/>
            <a:ext cx="457200" cy="201216"/>
          </a:xfrm>
          <a:prstGeom prst="rect">
            <a:avLst/>
          </a:prstGeom>
        </p:spPr>
        <p:txBody>
          <a:bodyPr lIns="91438" tIns="45719" rIns="91438" bIns="45719"/>
          <a:lstStyle>
            <a:lvl1pPr>
              <a:defRPr>
                <a:solidFill>
                  <a:srgbClr val="464646"/>
                </a:solidFill>
              </a:defRPr>
            </a:lvl1pPr>
          </a:lstStyle>
          <a:p>
            <a:pPr>
              <a:defRPr/>
            </a:pPr>
            <a:fld id="{096FB00F-4919-F947-BA95-2FDD29F95F53}" type="slidenum">
              <a:rPr lang="en-US"/>
              <a:pPr>
                <a:defRPr/>
              </a:pPr>
              <a:t>‹#›</a:t>
            </a:fld>
            <a:endParaRPr lang="en-US" dirty="0"/>
          </a:p>
        </p:txBody>
      </p:sp>
    </p:spTree>
    <p:extLst>
      <p:ext uri="{BB962C8B-B14F-4D97-AF65-F5344CB8AC3E}">
        <p14:creationId xmlns:p14="http://schemas.microsoft.com/office/powerpoint/2010/main" val="39247126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8556782" y="4648251"/>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a:t>
            </a:fld>
            <a:endParaRPr lang="en-US" sz="1000" b="0" i="0" u="none" strike="noStrike" cap="none">
              <a:solidFill>
                <a:srgbClr val="434343"/>
              </a:solidFill>
              <a:latin typeface="Arial"/>
              <a:ea typeface="Arial"/>
              <a:cs typeface="Arial"/>
              <a:sym typeface="Arial"/>
            </a:endParaRPr>
          </a:p>
        </p:txBody>
      </p:sp>
      <p:sp>
        <p:nvSpPr>
          <p:cNvPr id="9" name="Shape 9"/>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10" name="Shape 10"/>
          <p:cNvSpPr/>
          <p:nvPr/>
        </p:nvSpPr>
        <p:spPr>
          <a:xfrm rot="10800000" flipH="1">
            <a:off x="0" y="4984398"/>
            <a:ext cx="9144000" cy="159102"/>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49" r:id="rId3"/>
    <p:sldLayoutId id="2147483662" r:id="rId4"/>
    <p:sldLayoutId id="2147483663" r:id="rId5"/>
    <p:sldLayoutId id="2147483665" r:id="rId6"/>
    <p:sldLayoutId id="2147483666" r:id="rId7"/>
    <p:sldLayoutId id="2147483667"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1" Type="http://schemas.openxmlformats.org/officeDocument/2006/relationships/image" Target="../media/image17.png"/><Relationship Id="rId12" Type="http://schemas.openxmlformats.org/officeDocument/2006/relationships/image" Target="../media/image18.png"/><Relationship Id="rId13" Type="http://schemas.openxmlformats.org/officeDocument/2006/relationships/image" Target="../media/image19.png"/><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14.png"/><Relationship Id="rId9" Type="http://schemas.openxmlformats.org/officeDocument/2006/relationships/image" Target="../media/image15.png"/><Relationship Id="rId10"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4" Type="http://schemas.openxmlformats.org/officeDocument/2006/relationships/hyperlink" Target="https://www.odpi.org/about/join" TargetMode="External"/><Relationship Id="rId5" Type="http://schemas.openxmlformats.org/officeDocument/2006/relationships/hyperlink" Target="https://github.com/odpi/data-governance" TargetMode="External"/><Relationship Id="rId6" Type="http://schemas.openxmlformats.org/officeDocument/2006/relationships/hyperlink" Target="https://urldefense.proofpoint.com/v2/url?u=https-3A__www.odpi.org_odpi-2Dcompliance-2Ddirectory_odpi-2Dend-2Dusers&amp;d=DwMFaQ&amp;c=jf_iaSHvJObTbx-siA1ZOg&amp;r=DEupm0k8-ppAmw6rImSmuE_tc4KzDG1cSUr7Fo_5T8Q&amp;m=N_jk0-mlBNwOo1bCD4NxE32bBSxrHofJ_bhQeQnrKXM&amp;s=FWi8GKb0eKgshAGAaS9S7q_Ab90ekrs-UxlXa6Nw1dY&amp;e=" TargetMode="External"/><Relationship Id="rId7" Type="http://schemas.openxmlformats.org/officeDocument/2006/relationships/hyperlink" Target="https://cwiki.apache.org/confluence/display/ATLAS/Open+Metadata+and+Governance" TargetMode="External"/><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2.jpe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4" Type="http://schemas.openxmlformats.org/officeDocument/2006/relationships/image" Target="../media/image6.jpeg"/><Relationship Id="rId1" Type="http://schemas.openxmlformats.org/officeDocument/2006/relationships/slideLayout" Target="../slideLayouts/slideLayout3.xml"/><Relationship Id="rId2"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hape 14"/>
          <p:cNvSpPr/>
          <p:nvPr/>
        </p:nvSpPr>
        <p:spPr>
          <a:xfrm>
            <a:off x="0" y="1609725"/>
            <a:ext cx="9143999" cy="1732752"/>
          </a:xfrm>
          <a:prstGeom prst="rect">
            <a:avLst/>
          </a:prstGeom>
          <a:solidFill>
            <a:srgbClr val="04090B">
              <a:alpha val="70000"/>
            </a:srgbClr>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dirty="0"/>
          </a:p>
        </p:txBody>
      </p:sp>
      <p:sp>
        <p:nvSpPr>
          <p:cNvPr id="8" name="Shape 14"/>
          <p:cNvSpPr/>
          <p:nvPr/>
        </p:nvSpPr>
        <p:spPr>
          <a:xfrm>
            <a:off x="0" y="4139628"/>
            <a:ext cx="3150824" cy="686501"/>
          </a:xfrm>
          <a:prstGeom prst="rect">
            <a:avLst/>
          </a:prstGeom>
          <a:solidFill>
            <a:srgbClr val="04090B">
              <a:alpha val="70000"/>
            </a:srgbClr>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a:p>
        </p:txBody>
      </p:sp>
      <p:sp>
        <p:nvSpPr>
          <p:cNvPr id="9" name="Text Placeholder 8">
            <a:extLst>
              <a:ext uri="{FF2B5EF4-FFF2-40B4-BE49-F238E27FC236}">
                <a16:creationId xmlns="" xmlns:a16="http://schemas.microsoft.com/office/drawing/2014/main" id="{22DCFED6-1482-4A4C-973B-CD3EC76AFF10}"/>
              </a:ext>
            </a:extLst>
          </p:cNvPr>
          <p:cNvSpPr>
            <a:spLocks noGrp="1"/>
          </p:cNvSpPr>
          <p:nvPr>
            <p:ph type="body" sz="quarter" idx="11"/>
          </p:nvPr>
        </p:nvSpPr>
        <p:spPr>
          <a:xfrm>
            <a:off x="328613" y="4241192"/>
            <a:ext cx="3987800" cy="452265"/>
          </a:xfrm>
        </p:spPr>
        <p:txBody>
          <a:bodyPr/>
          <a:lstStyle/>
          <a:p>
            <a:r>
              <a:rPr lang="en-US" dirty="0"/>
              <a:t>October 12, 2017</a:t>
            </a:r>
          </a:p>
        </p:txBody>
      </p:sp>
      <p:sp>
        <p:nvSpPr>
          <p:cNvPr id="4" name="Title 3"/>
          <p:cNvSpPr>
            <a:spLocks noGrp="1"/>
          </p:cNvSpPr>
          <p:nvPr>
            <p:ph type="title"/>
          </p:nvPr>
        </p:nvSpPr>
        <p:spPr>
          <a:xfrm>
            <a:off x="328345" y="1876359"/>
            <a:ext cx="6464342" cy="953106"/>
          </a:xfrm>
        </p:spPr>
        <p:txBody>
          <a:bodyPr/>
          <a:lstStyle/>
          <a:p>
            <a:r>
              <a:rPr lang="en-GB" dirty="0"/>
              <a:t>Free Your Metadata</a:t>
            </a:r>
            <a:endParaRPr lang="en-US" dirty="0"/>
          </a:p>
        </p:txBody>
      </p:sp>
    </p:spTree>
    <p:extLst>
      <p:ext uri="{BB962C8B-B14F-4D97-AF65-F5344CB8AC3E}">
        <p14:creationId xmlns:p14="http://schemas.microsoft.com/office/powerpoint/2010/main" val="1523435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Content Placeholder 2"/>
          <p:cNvSpPr>
            <a:spLocks noGrp="1"/>
          </p:cNvSpPr>
          <p:nvPr>
            <p:ph type="body" idx="1"/>
          </p:nvPr>
        </p:nvSpPr>
        <p:spPr/>
        <p:txBody>
          <a:bodyPr/>
          <a:lstStyle/>
          <a:p>
            <a:pPr marL="400050" indent="-400050">
              <a:buClrTx/>
              <a:buFont typeface="+mj-lt"/>
              <a:buAutoNum type="romanLcPeriod"/>
            </a:pPr>
            <a:r>
              <a:rPr lang="en-US" dirty="0">
                <a:latin typeface="Arial" charset="0"/>
                <a:ea typeface="ヒラギノ角ゴ ProN W3" charset="0"/>
                <a:cs typeface="ヒラギノ角ゴ ProN W3" charset="0"/>
              </a:rPr>
              <a:t>The maintenance of metadata must be automated</a:t>
            </a:r>
          </a:p>
          <a:p>
            <a:pPr marL="400050" indent="-400050">
              <a:buClrTx/>
              <a:buFont typeface="+mj-lt"/>
              <a:buAutoNum type="romanLcPeriod"/>
            </a:pPr>
            <a:r>
              <a:rPr lang="en-US" dirty="0">
                <a:latin typeface="Arial" charset="0"/>
                <a:ea typeface="ヒラギノ角ゴ ProN W3" charset="0"/>
                <a:cs typeface="ヒラギノ角ゴ ProN W3" charset="0"/>
              </a:rPr>
              <a:t>Metadata management must become ubiquitous </a:t>
            </a:r>
          </a:p>
          <a:p>
            <a:pPr marL="400050" indent="-400050">
              <a:buClrTx/>
              <a:buFont typeface="+mj-lt"/>
              <a:buAutoNum type="romanLcPeriod"/>
            </a:pPr>
            <a:r>
              <a:rPr lang="en-US" dirty="0">
                <a:latin typeface="Arial" charset="0"/>
                <a:ea typeface="ヒラギノ角ゴ ProN W3" charset="0"/>
                <a:cs typeface="ヒラギノ角ゴ ProN W3" charset="0"/>
              </a:rPr>
              <a:t>Metadata access must become open and remotely accessible</a:t>
            </a:r>
            <a:endParaRPr lang="en-GB" dirty="0">
              <a:latin typeface="Arial" charset="0"/>
              <a:ea typeface="ヒラギノ角ゴ ProN W3" charset="0"/>
              <a:cs typeface="ヒラギノ角ゴ ProN W3" charset="0"/>
            </a:endParaRPr>
          </a:p>
          <a:p>
            <a:pPr marL="400050" indent="-400050">
              <a:buClrTx/>
              <a:buFont typeface="+mj-lt"/>
              <a:buAutoNum type="romanLcPeriod"/>
            </a:pPr>
            <a:r>
              <a:rPr lang="en-US" dirty="0">
                <a:latin typeface="Arial" charset="0"/>
                <a:ea typeface="ヒラギノ角ゴ ProN W3" charset="0"/>
                <a:cs typeface="ヒラギノ角ゴ ProN W3" charset="0"/>
              </a:rPr>
              <a:t>Metadata should be used to drive the governance of data</a:t>
            </a:r>
            <a:endParaRPr lang="en-GB" dirty="0">
              <a:latin typeface="Arial" charset="0"/>
              <a:ea typeface="ヒラギノ角ゴ ProN W3" charset="0"/>
              <a:cs typeface="ヒラギノ角ゴ ProN W3" charset="0"/>
            </a:endParaRPr>
          </a:p>
          <a:p>
            <a:pPr marL="400050" indent="-400050">
              <a:buClrTx/>
              <a:buFont typeface="+mj-lt"/>
              <a:buAutoNum type="romanLcPeriod"/>
            </a:pPr>
            <a:r>
              <a:rPr lang="en-US" dirty="0">
                <a:latin typeface="Arial" charset="0"/>
                <a:ea typeface="ヒラギノ角ゴ ProN W3" charset="0"/>
                <a:cs typeface="ヒラギノ角ゴ ProN W3" charset="0"/>
              </a:rPr>
              <a:t>Wherever possible, discovery and maintenance of metadata has to an integral part of all tools that access, change and move information.</a:t>
            </a:r>
            <a:endParaRPr lang="en-GB" dirty="0">
              <a:latin typeface="Arial" charset="0"/>
              <a:ea typeface="ヒラギノ角ゴ ProN W3" charset="0"/>
              <a:cs typeface="ヒラギノ角ゴ ProN W3" charset="0"/>
            </a:endParaRPr>
          </a:p>
        </p:txBody>
      </p:sp>
      <p:sp>
        <p:nvSpPr>
          <p:cNvPr id="18435" name="Slide Number Placeholder 1"/>
          <p:cNvSpPr txBox="1">
            <a:spLocks/>
          </p:cNvSpPr>
          <p:nvPr/>
        </p:nvSpPr>
        <p:spPr bwMode="auto">
          <a:xfrm>
            <a:off x="3524250" y="4767264"/>
            <a:ext cx="2133600" cy="273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34290" tIns="17145" rIns="34290" bIns="17145" anchor="ctr"/>
          <a:lstStyle>
            <a:lvl1pPr>
              <a:defRPr sz="11200">
                <a:solidFill>
                  <a:srgbClr val="000000"/>
                </a:solidFill>
                <a:latin typeface="Gill Sans" charset="0"/>
                <a:ea typeface="ヒラギノ角ゴ ProN W3" charset="0"/>
                <a:cs typeface="ヒラギノ角ゴ ProN W3" charset="0"/>
                <a:sym typeface="Gill Sans" charset="0"/>
              </a:defRPr>
            </a:lvl1pPr>
            <a:lvl2pPr marL="742950" indent="-285750">
              <a:defRPr sz="11200">
                <a:solidFill>
                  <a:srgbClr val="000000"/>
                </a:solidFill>
                <a:latin typeface="Gill Sans" charset="0"/>
                <a:ea typeface="ヒラギノ角ゴ ProN W3" charset="0"/>
                <a:cs typeface="ヒラギノ角ゴ ProN W3" charset="0"/>
                <a:sym typeface="Gill Sans" charset="0"/>
              </a:defRPr>
            </a:lvl2pPr>
            <a:lvl3pPr marL="1143000" indent="-228600">
              <a:defRPr sz="11200">
                <a:solidFill>
                  <a:srgbClr val="000000"/>
                </a:solidFill>
                <a:latin typeface="Gill Sans" charset="0"/>
                <a:ea typeface="ヒラギノ角ゴ ProN W3" charset="0"/>
                <a:cs typeface="ヒラギノ角ゴ ProN W3" charset="0"/>
                <a:sym typeface="Gill Sans" charset="0"/>
              </a:defRPr>
            </a:lvl3pPr>
            <a:lvl4pPr marL="1600200" indent="-228600">
              <a:defRPr sz="11200">
                <a:solidFill>
                  <a:srgbClr val="000000"/>
                </a:solidFill>
                <a:latin typeface="Gill Sans" charset="0"/>
                <a:ea typeface="ヒラギノ角ゴ ProN W3" charset="0"/>
                <a:cs typeface="ヒラギノ角ゴ ProN W3" charset="0"/>
                <a:sym typeface="Gill Sans" charset="0"/>
              </a:defRPr>
            </a:lvl4pPr>
            <a:lvl5pPr marL="2057400" indent="-228600">
              <a:defRPr sz="11200">
                <a:solidFill>
                  <a:srgbClr val="000000"/>
                </a:solidFill>
                <a:latin typeface="Gill Sans" charset="0"/>
                <a:ea typeface="ヒラギノ角ゴ ProN W3" charset="0"/>
                <a:cs typeface="ヒラギノ角ゴ ProN W3" charset="0"/>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a:fld id="{7587F87E-9B22-3D40-B7DE-B5265AACB536}" type="slidenum">
              <a:rPr lang="en-GB" sz="1400">
                <a:solidFill>
                  <a:schemeClr val="bg1"/>
                </a:solidFill>
              </a:rPr>
              <a:pPr algn="ctr"/>
              <a:t>10</a:t>
            </a:fld>
            <a:endParaRPr lang="en-GB" sz="1400">
              <a:solidFill>
                <a:schemeClr val="bg1"/>
              </a:solidFill>
            </a:endParaRPr>
          </a:p>
        </p:txBody>
      </p:sp>
      <p:sp>
        <p:nvSpPr>
          <p:cNvPr id="7" name="Title 1">
            <a:extLst>
              <a:ext uri="{FF2B5EF4-FFF2-40B4-BE49-F238E27FC236}">
                <a16:creationId xmlns="" xmlns:a16="http://schemas.microsoft.com/office/drawing/2014/main" id="{549FDEBD-7DF9-43EF-99E8-B3B2B2D9B8C7}"/>
              </a:ext>
            </a:extLst>
          </p:cNvPr>
          <p:cNvSpPr>
            <a:spLocks noGrp="1"/>
          </p:cNvSpPr>
          <p:nvPr>
            <p:ph type="title"/>
          </p:nvPr>
        </p:nvSpPr>
        <p:spPr>
          <a:xfrm>
            <a:off x="363456" y="274151"/>
            <a:ext cx="8520599" cy="564772"/>
          </a:xfrm>
        </p:spPr>
        <p:txBody>
          <a:bodyPr/>
          <a:lstStyle/>
          <a:p>
            <a:r>
              <a:rPr lang="en-US" sz="2800" spc="-20" dirty="0">
                <a:solidFill>
                  <a:schemeClr val="bg1"/>
                </a:solidFill>
                <a:latin typeface="Open Sans Light" pitchFamily="34" charset="0"/>
              </a:rPr>
              <a:t>METADATA GOVERNANCE MANIFESTO</a:t>
            </a:r>
            <a:endParaRPr lang="en-GB" sz="2800" spc="-20" dirty="0">
              <a:solidFill>
                <a:schemeClr val="bg1"/>
              </a:solidFill>
              <a:latin typeface="Open Sans Light" pitchFamily="34" charset="0"/>
            </a:endParaRPr>
          </a:p>
        </p:txBody>
      </p:sp>
    </p:spTree>
    <p:extLst>
      <p:ext uri="{BB962C8B-B14F-4D97-AF65-F5344CB8AC3E}">
        <p14:creationId xmlns:p14="http://schemas.microsoft.com/office/powerpoint/2010/main" val="3665205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7" name="Elbow Connector 186"/>
          <p:cNvCxnSpPr/>
          <p:nvPr/>
        </p:nvCxnSpPr>
        <p:spPr>
          <a:xfrm rot="16200000" flipH="1">
            <a:off x="5237309" y="2717278"/>
            <a:ext cx="1475190" cy="288541"/>
          </a:xfrm>
          <a:prstGeom prst="bentConnector3">
            <a:avLst>
              <a:gd name="adj1" fmla="val 51550"/>
            </a:avLst>
          </a:prstGeom>
          <a:noFill/>
          <a:ln w="19050" cap="flat" cmpd="sng" algn="ctr">
            <a:solidFill>
              <a:srgbClr val="2DD3A8"/>
            </a:solidFill>
            <a:prstDash val="solid"/>
            <a:miter lim="800000"/>
          </a:ln>
          <a:effectLst/>
        </p:spPr>
      </p:cxnSp>
      <p:cxnSp>
        <p:nvCxnSpPr>
          <p:cNvPr id="188" name="Elbow Connector 187"/>
          <p:cNvCxnSpPr/>
          <p:nvPr/>
        </p:nvCxnSpPr>
        <p:spPr>
          <a:xfrm rot="5400000">
            <a:off x="3486082" y="2843171"/>
            <a:ext cx="1449788" cy="67479"/>
          </a:xfrm>
          <a:prstGeom prst="bentConnector3">
            <a:avLst/>
          </a:prstGeom>
          <a:noFill/>
          <a:ln w="19050" cap="flat" cmpd="sng" algn="ctr">
            <a:solidFill>
              <a:srgbClr val="2DD3A8"/>
            </a:solidFill>
            <a:prstDash val="solid"/>
            <a:miter lim="800000"/>
          </a:ln>
          <a:effectLst/>
        </p:spPr>
      </p:cxnSp>
      <p:cxnSp>
        <p:nvCxnSpPr>
          <p:cNvPr id="189" name="Elbow Connector 188"/>
          <p:cNvCxnSpPr/>
          <p:nvPr/>
        </p:nvCxnSpPr>
        <p:spPr>
          <a:xfrm rot="16200000" flipH="1">
            <a:off x="2548398" y="2380810"/>
            <a:ext cx="720216" cy="262628"/>
          </a:xfrm>
          <a:prstGeom prst="bentConnector3">
            <a:avLst/>
          </a:prstGeom>
          <a:noFill/>
          <a:ln w="19050" cap="flat" cmpd="sng" algn="ctr">
            <a:solidFill>
              <a:srgbClr val="2DD3A8"/>
            </a:solidFill>
            <a:prstDash val="solid"/>
            <a:miter lim="800000"/>
          </a:ln>
          <a:effectLst/>
        </p:spPr>
      </p:cxnSp>
      <p:cxnSp>
        <p:nvCxnSpPr>
          <p:cNvPr id="190" name="Elbow Connector 189"/>
          <p:cNvCxnSpPr/>
          <p:nvPr/>
        </p:nvCxnSpPr>
        <p:spPr>
          <a:xfrm rot="16200000" flipH="1">
            <a:off x="1498646" y="2604974"/>
            <a:ext cx="1436873" cy="551465"/>
          </a:xfrm>
          <a:prstGeom prst="bentConnector3">
            <a:avLst/>
          </a:prstGeom>
          <a:noFill/>
          <a:ln w="19050" cap="flat" cmpd="sng" algn="ctr">
            <a:solidFill>
              <a:srgbClr val="2DD3A8"/>
            </a:solidFill>
            <a:prstDash val="solid"/>
            <a:miter lim="800000"/>
          </a:ln>
          <a:effectLst/>
        </p:spPr>
      </p:cxnSp>
      <p:sp>
        <p:nvSpPr>
          <p:cNvPr id="194" name="Rectangle 193"/>
          <p:cNvSpPr>
            <a:spLocks noChangeArrowheads="1"/>
          </p:cNvSpPr>
          <p:nvPr/>
        </p:nvSpPr>
        <p:spPr bwMode="auto">
          <a:xfrm>
            <a:off x="6233791" y="1357580"/>
            <a:ext cx="973184" cy="783103"/>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195" name="Rectangle 194"/>
          <p:cNvSpPr>
            <a:spLocks noChangeArrowheads="1"/>
          </p:cNvSpPr>
          <p:nvPr/>
        </p:nvSpPr>
        <p:spPr bwMode="auto">
          <a:xfrm>
            <a:off x="6276698" y="1398057"/>
            <a:ext cx="887370" cy="702148"/>
          </a:xfrm>
          <a:prstGeom prst="rect">
            <a:avLst/>
          </a:prstGeom>
          <a:solidFill>
            <a:srgbClr val="FFFFFF"/>
          </a:solidFill>
          <a:ln w="12700">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196" name="Rectangle 195"/>
          <p:cNvSpPr/>
          <p:nvPr/>
        </p:nvSpPr>
        <p:spPr bwMode="auto">
          <a:xfrm>
            <a:off x="6270097" y="1550253"/>
            <a:ext cx="900572" cy="73399"/>
          </a:xfrm>
          <a:prstGeom prst="rect">
            <a:avLst/>
          </a:prstGeom>
          <a:solidFill>
            <a:srgbClr val="525199">
              <a:lumMod val="20000"/>
              <a:lumOff val="80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197" name="Rectangle 196"/>
          <p:cNvSpPr/>
          <p:nvPr/>
        </p:nvSpPr>
        <p:spPr bwMode="auto">
          <a:xfrm>
            <a:off x="6270097" y="1698670"/>
            <a:ext cx="900572" cy="73399"/>
          </a:xfrm>
          <a:prstGeom prst="rect">
            <a:avLst/>
          </a:prstGeom>
          <a:solidFill>
            <a:srgbClr val="525199">
              <a:lumMod val="20000"/>
              <a:lumOff val="80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198" name="Rectangle 197"/>
          <p:cNvSpPr/>
          <p:nvPr/>
        </p:nvSpPr>
        <p:spPr bwMode="auto">
          <a:xfrm>
            <a:off x="6270097" y="1847086"/>
            <a:ext cx="900572" cy="73399"/>
          </a:xfrm>
          <a:prstGeom prst="rect">
            <a:avLst/>
          </a:prstGeom>
          <a:solidFill>
            <a:srgbClr val="525199">
              <a:lumMod val="20000"/>
              <a:lumOff val="80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199" name="Rectangle 198"/>
          <p:cNvSpPr/>
          <p:nvPr/>
        </p:nvSpPr>
        <p:spPr bwMode="auto">
          <a:xfrm>
            <a:off x="6270097" y="1995504"/>
            <a:ext cx="900572" cy="73399"/>
          </a:xfrm>
          <a:prstGeom prst="rect">
            <a:avLst/>
          </a:prstGeom>
          <a:solidFill>
            <a:srgbClr val="525199">
              <a:lumMod val="20000"/>
              <a:lumOff val="80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cxnSp>
        <p:nvCxnSpPr>
          <p:cNvPr id="200" name="Straight Connector 199"/>
          <p:cNvCxnSpPr>
            <a:cxnSpLocks noChangeShapeType="1"/>
          </p:cNvCxnSpPr>
          <p:nvPr/>
        </p:nvCxnSpPr>
        <p:spPr bwMode="auto">
          <a:xfrm>
            <a:off x="6726513" y="1398057"/>
            <a:ext cx="0" cy="702148"/>
          </a:xfrm>
          <a:prstGeom prst="line">
            <a:avLst/>
          </a:prstGeom>
          <a:noFill/>
          <a:ln w="1270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01" name="Straight Connector 200"/>
          <p:cNvCxnSpPr>
            <a:cxnSpLocks noChangeShapeType="1"/>
          </p:cNvCxnSpPr>
          <p:nvPr/>
        </p:nvCxnSpPr>
        <p:spPr bwMode="auto">
          <a:xfrm>
            <a:off x="6844860" y="1398057"/>
            <a:ext cx="0" cy="702148"/>
          </a:xfrm>
          <a:prstGeom prst="line">
            <a:avLst/>
          </a:prstGeom>
          <a:noFill/>
          <a:ln w="1270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02" name="Straight Connector 201"/>
          <p:cNvCxnSpPr>
            <a:cxnSpLocks noChangeShapeType="1"/>
          </p:cNvCxnSpPr>
          <p:nvPr/>
        </p:nvCxnSpPr>
        <p:spPr bwMode="auto">
          <a:xfrm>
            <a:off x="6964150" y="1398057"/>
            <a:ext cx="0" cy="702148"/>
          </a:xfrm>
          <a:prstGeom prst="line">
            <a:avLst/>
          </a:prstGeom>
          <a:noFill/>
          <a:ln w="1270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03" name="Straight Connector 202"/>
          <p:cNvCxnSpPr>
            <a:cxnSpLocks noChangeShapeType="1"/>
          </p:cNvCxnSpPr>
          <p:nvPr/>
        </p:nvCxnSpPr>
        <p:spPr bwMode="auto">
          <a:xfrm>
            <a:off x="7082498" y="1398057"/>
            <a:ext cx="0" cy="702148"/>
          </a:xfrm>
          <a:prstGeom prst="line">
            <a:avLst/>
          </a:prstGeom>
          <a:noFill/>
          <a:ln w="1270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04" name="Straight Connector 203"/>
          <p:cNvCxnSpPr>
            <a:cxnSpLocks noChangeShapeType="1"/>
          </p:cNvCxnSpPr>
          <p:nvPr/>
        </p:nvCxnSpPr>
        <p:spPr bwMode="auto">
          <a:xfrm>
            <a:off x="6370998" y="1398057"/>
            <a:ext cx="0" cy="702148"/>
          </a:xfrm>
          <a:prstGeom prst="line">
            <a:avLst/>
          </a:prstGeom>
          <a:noFill/>
          <a:ln w="1270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05" name="Straight Connector 204"/>
          <p:cNvCxnSpPr>
            <a:cxnSpLocks noChangeShapeType="1"/>
          </p:cNvCxnSpPr>
          <p:nvPr/>
        </p:nvCxnSpPr>
        <p:spPr bwMode="auto">
          <a:xfrm>
            <a:off x="6488874" y="1398057"/>
            <a:ext cx="0" cy="702148"/>
          </a:xfrm>
          <a:prstGeom prst="line">
            <a:avLst/>
          </a:prstGeom>
          <a:noFill/>
          <a:ln w="1270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06" name="Straight Connector 205"/>
          <p:cNvCxnSpPr>
            <a:cxnSpLocks noChangeShapeType="1"/>
          </p:cNvCxnSpPr>
          <p:nvPr/>
        </p:nvCxnSpPr>
        <p:spPr bwMode="auto">
          <a:xfrm>
            <a:off x="6608637" y="1398057"/>
            <a:ext cx="0" cy="702148"/>
          </a:xfrm>
          <a:prstGeom prst="line">
            <a:avLst/>
          </a:prstGeom>
          <a:noFill/>
          <a:ln w="1270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07" name="Rectangle 206"/>
          <p:cNvSpPr>
            <a:spLocks noChangeArrowheads="1"/>
          </p:cNvSpPr>
          <p:nvPr/>
        </p:nvSpPr>
        <p:spPr bwMode="auto">
          <a:xfrm>
            <a:off x="6270097" y="1402375"/>
            <a:ext cx="900572" cy="73399"/>
          </a:xfrm>
          <a:prstGeom prst="rect">
            <a:avLst/>
          </a:prstGeom>
          <a:solidFill>
            <a:srgbClr val="BFBFB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209" name="Rectangle 208"/>
          <p:cNvSpPr>
            <a:spLocks noChangeArrowheads="1"/>
          </p:cNvSpPr>
          <p:nvPr/>
        </p:nvSpPr>
        <p:spPr bwMode="auto">
          <a:xfrm>
            <a:off x="5171020" y="1354882"/>
            <a:ext cx="974599" cy="782563"/>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210" name="Rectangle 209"/>
          <p:cNvSpPr>
            <a:spLocks noChangeArrowheads="1"/>
          </p:cNvSpPr>
          <p:nvPr/>
        </p:nvSpPr>
        <p:spPr bwMode="auto">
          <a:xfrm>
            <a:off x="5211098" y="1392121"/>
            <a:ext cx="901988" cy="73399"/>
          </a:xfrm>
          <a:prstGeom prst="rect">
            <a:avLst/>
          </a:prstGeom>
          <a:solidFill>
            <a:srgbClr val="333333"/>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211" name="Rectangle 210"/>
          <p:cNvSpPr>
            <a:spLocks noChangeArrowheads="1"/>
          </p:cNvSpPr>
          <p:nvPr/>
        </p:nvSpPr>
        <p:spPr bwMode="auto">
          <a:xfrm>
            <a:off x="5218642" y="1493045"/>
            <a:ext cx="217835" cy="598526"/>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212" name="Rectangle 211"/>
          <p:cNvSpPr>
            <a:spLocks noChangeArrowheads="1"/>
          </p:cNvSpPr>
          <p:nvPr/>
        </p:nvSpPr>
        <p:spPr bwMode="auto">
          <a:xfrm>
            <a:off x="5461467" y="1493045"/>
            <a:ext cx="646432" cy="594208"/>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213" name="Rectangle 212"/>
          <p:cNvSpPr/>
          <p:nvPr/>
        </p:nvSpPr>
        <p:spPr bwMode="auto">
          <a:xfrm>
            <a:off x="5266735" y="1540539"/>
            <a:ext cx="123062" cy="63144"/>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14" name="Rectangle 213"/>
          <p:cNvSpPr/>
          <p:nvPr/>
        </p:nvSpPr>
        <p:spPr bwMode="auto">
          <a:xfrm>
            <a:off x="5505317" y="1544856"/>
            <a:ext cx="521012" cy="113337"/>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15" name="Rectangle 214"/>
          <p:cNvSpPr/>
          <p:nvPr/>
        </p:nvSpPr>
        <p:spPr bwMode="auto">
          <a:xfrm>
            <a:off x="5558125" y="1882707"/>
            <a:ext cx="273001" cy="133845"/>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16" name="Rectangle 215"/>
          <p:cNvSpPr/>
          <p:nvPr/>
        </p:nvSpPr>
        <p:spPr bwMode="auto">
          <a:xfrm>
            <a:off x="5511917" y="1557808"/>
            <a:ext cx="152296" cy="451727"/>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17" name="Rectangle 216"/>
          <p:cNvSpPr/>
          <p:nvPr/>
        </p:nvSpPr>
        <p:spPr bwMode="auto">
          <a:xfrm>
            <a:off x="5696747" y="1718639"/>
            <a:ext cx="322981" cy="112257"/>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18" name="Rectangle 217"/>
          <p:cNvSpPr/>
          <p:nvPr/>
        </p:nvSpPr>
        <p:spPr bwMode="auto">
          <a:xfrm>
            <a:off x="5266735" y="1652796"/>
            <a:ext cx="123062" cy="6152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19" name="Rectangle 218"/>
          <p:cNvSpPr/>
          <p:nvPr/>
        </p:nvSpPr>
        <p:spPr bwMode="auto">
          <a:xfrm>
            <a:off x="5266735" y="1763434"/>
            <a:ext cx="123062" cy="63145"/>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20" name="Rectangle 219"/>
          <p:cNvSpPr/>
          <p:nvPr/>
        </p:nvSpPr>
        <p:spPr bwMode="auto">
          <a:xfrm>
            <a:off x="5708063" y="1954487"/>
            <a:ext cx="123062" cy="63684"/>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21" name="Rectangle 220"/>
          <p:cNvSpPr/>
          <p:nvPr/>
        </p:nvSpPr>
        <p:spPr bwMode="auto">
          <a:xfrm>
            <a:off x="5266735" y="1875691"/>
            <a:ext cx="123062" cy="63145"/>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22" name="Rectangle 221"/>
          <p:cNvSpPr/>
          <p:nvPr/>
        </p:nvSpPr>
        <p:spPr bwMode="auto">
          <a:xfrm>
            <a:off x="5887707" y="1958805"/>
            <a:ext cx="123534" cy="6206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23" name="Rectangle 222"/>
          <p:cNvSpPr/>
          <p:nvPr/>
        </p:nvSpPr>
        <p:spPr bwMode="auto">
          <a:xfrm>
            <a:off x="5881577" y="1872993"/>
            <a:ext cx="123062" cy="63144"/>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24" name="Rectangle 223"/>
          <p:cNvSpPr>
            <a:spLocks noChangeArrowheads="1"/>
          </p:cNvSpPr>
          <p:nvPr/>
        </p:nvSpPr>
        <p:spPr bwMode="auto">
          <a:xfrm>
            <a:off x="3628258" y="1359199"/>
            <a:ext cx="985915" cy="792818"/>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lIns="152396" tIns="76198" rIns="152396" bIns="76198" anchor="ctr"/>
          <a:lstStyle/>
          <a:p>
            <a:pPr algn="ctr" defTabSz="571500">
              <a:defRPr/>
            </a:pPr>
            <a:endParaRPr lang="en-US" sz="3000" dirty="0">
              <a:solidFill>
                <a:srgbClr val="1F497D"/>
              </a:solidFill>
              <a:ea typeface="ＭＳ Ｐゴシック"/>
              <a:cs typeface="Calibri"/>
              <a:sym typeface="Gill Sans" charset="0"/>
            </a:endParaRPr>
          </a:p>
        </p:txBody>
      </p:sp>
      <p:sp>
        <p:nvSpPr>
          <p:cNvPr id="225" name="Rectangle 224"/>
          <p:cNvSpPr>
            <a:spLocks noChangeArrowheads="1"/>
          </p:cNvSpPr>
          <p:nvPr/>
        </p:nvSpPr>
        <p:spPr bwMode="auto">
          <a:xfrm>
            <a:off x="3926249" y="1468219"/>
            <a:ext cx="398893" cy="437696"/>
          </a:xfrm>
          <a:prstGeom prst="rect">
            <a:avLst/>
          </a:prstGeom>
          <a:solidFill>
            <a:srgbClr val="FFFFFF"/>
          </a:solidFill>
          <a:ln w="6350">
            <a:solidFill>
              <a:schemeClr val="bg1"/>
            </a:solidFill>
            <a:miter lim="800000"/>
            <a:headEnd/>
            <a:tailEnd/>
          </a:ln>
          <a:effectLst>
            <a:outerShdw blurRad="40000" dist="23000" dir="5400000" rotWithShape="0">
              <a:srgbClr val="808080">
                <a:alpha val="34999"/>
              </a:srgbClr>
            </a:outerShdw>
          </a:effectLst>
        </p:spPr>
        <p:txBody>
          <a:bodyPr lIns="152396" tIns="76198" rIns="152396" bIns="76198" anchor="ctr"/>
          <a:lstStyle/>
          <a:p>
            <a:pPr algn="ctr" defTabSz="571500">
              <a:defRPr/>
            </a:pPr>
            <a:endParaRPr lang="en-US" sz="3000" dirty="0">
              <a:solidFill>
                <a:srgbClr val="1F497D"/>
              </a:solidFill>
              <a:ea typeface="ＭＳ Ｐゴシック"/>
              <a:cs typeface="Calibri"/>
              <a:sym typeface="Gill Sans" charset="0"/>
            </a:endParaRPr>
          </a:p>
        </p:txBody>
      </p:sp>
      <p:sp>
        <p:nvSpPr>
          <p:cNvPr id="226" name="Rectangle 225"/>
          <p:cNvSpPr>
            <a:spLocks noChangeArrowheads="1"/>
          </p:cNvSpPr>
          <p:nvPr/>
        </p:nvSpPr>
        <p:spPr bwMode="auto">
          <a:xfrm>
            <a:off x="3640989" y="1390502"/>
            <a:ext cx="963283" cy="66383"/>
          </a:xfrm>
          <a:prstGeom prst="rect">
            <a:avLst/>
          </a:prstGeom>
          <a:solidFill>
            <a:srgbClr val="333333"/>
          </a:solidFill>
          <a:ln w="9525">
            <a:solidFill>
              <a:schemeClr val="bg1"/>
            </a:solidFill>
            <a:miter lim="800000"/>
            <a:headEnd/>
            <a:tailEnd/>
          </a:ln>
          <a:effectLst>
            <a:outerShdw blurRad="40000" dist="23000" dir="5400000" rotWithShape="0">
              <a:srgbClr val="808080">
                <a:alpha val="34999"/>
              </a:srgbClr>
            </a:outerShdw>
          </a:effectLst>
        </p:spPr>
        <p:txBody>
          <a:bodyPr lIns="152396" tIns="76198" rIns="152396" bIns="76198" anchor="ctr"/>
          <a:lstStyle/>
          <a:p>
            <a:pPr algn="ctr" defTabSz="571500">
              <a:defRPr/>
            </a:pPr>
            <a:endParaRPr lang="en-US" sz="3000" dirty="0">
              <a:solidFill>
                <a:srgbClr val="1F497D"/>
              </a:solidFill>
              <a:ea typeface="ＭＳ Ｐゴシック"/>
              <a:cs typeface="Calibri"/>
              <a:sym typeface="Gill Sans" charset="0"/>
            </a:endParaRPr>
          </a:p>
        </p:txBody>
      </p:sp>
      <p:sp>
        <p:nvSpPr>
          <p:cNvPr id="227" name="Rectangle 226"/>
          <p:cNvSpPr>
            <a:spLocks noChangeArrowheads="1"/>
          </p:cNvSpPr>
          <p:nvPr/>
        </p:nvSpPr>
        <p:spPr bwMode="auto">
          <a:xfrm>
            <a:off x="3657492" y="1973377"/>
            <a:ext cx="935464" cy="133845"/>
          </a:xfrm>
          <a:prstGeom prst="rect">
            <a:avLst/>
          </a:prstGeom>
          <a:solidFill>
            <a:srgbClr val="FFFFFF"/>
          </a:solidFill>
          <a:ln w="3175">
            <a:solidFill>
              <a:schemeClr val="bg1"/>
            </a:solidFill>
            <a:miter lim="800000"/>
            <a:headEnd/>
            <a:tailEnd/>
          </a:ln>
          <a:effectLst>
            <a:outerShdw blurRad="40000" dist="23000" dir="5400000" rotWithShape="0">
              <a:srgbClr val="808080">
                <a:alpha val="34999"/>
              </a:srgbClr>
            </a:outerShdw>
          </a:effectLst>
        </p:spPr>
        <p:txBody>
          <a:bodyPr lIns="152396" tIns="76198" rIns="152396" bIns="76198" anchor="ctr"/>
          <a:lstStyle/>
          <a:p>
            <a:pPr algn="ctr" defTabSz="571500">
              <a:defRPr/>
            </a:pPr>
            <a:endParaRPr lang="en-US" sz="3000" dirty="0">
              <a:solidFill>
                <a:srgbClr val="1F497D"/>
              </a:solidFill>
              <a:ea typeface="ＭＳ Ｐゴシック"/>
              <a:cs typeface="Calibri"/>
              <a:sym typeface="Gill Sans" charset="0"/>
            </a:endParaRPr>
          </a:p>
        </p:txBody>
      </p:sp>
      <p:sp>
        <p:nvSpPr>
          <p:cNvPr id="228" name="Round Diagonal Corner Rectangle 64"/>
          <p:cNvSpPr>
            <a:spLocks/>
          </p:cNvSpPr>
          <p:nvPr/>
        </p:nvSpPr>
        <p:spPr bwMode="auto">
          <a:xfrm>
            <a:off x="4150213" y="1586413"/>
            <a:ext cx="47622" cy="57748"/>
          </a:xfrm>
          <a:custGeom>
            <a:avLst/>
            <a:gdLst>
              <a:gd name="T0" fmla="*/ 61084 w 160338"/>
              <a:gd name="T1" fmla="*/ 0 h 169863"/>
              <a:gd name="T2" fmla="*/ 160338 w 160338"/>
              <a:gd name="T3" fmla="*/ 0 h 169863"/>
              <a:gd name="T4" fmla="*/ 160338 w 160338"/>
              <a:gd name="T5" fmla="*/ 0 h 169863"/>
              <a:gd name="T6" fmla="*/ 160338 w 160338"/>
              <a:gd name="T7" fmla="*/ 108779 h 169863"/>
              <a:gd name="T8" fmla="*/ 99254 w 160338"/>
              <a:gd name="T9" fmla="*/ 169863 h 169863"/>
              <a:gd name="T10" fmla="*/ 0 w 160338"/>
              <a:gd name="T11" fmla="*/ 169863 h 169863"/>
              <a:gd name="T12" fmla="*/ 0 w 160338"/>
              <a:gd name="T13" fmla="*/ 169863 h 169863"/>
              <a:gd name="T14" fmla="*/ 0 w 160338"/>
              <a:gd name="T15" fmla="*/ 61084 h 169863"/>
              <a:gd name="T16" fmla="*/ 61084 w 160338"/>
              <a:gd name="T17" fmla="*/ 0 h 16986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0338" h="169863">
                <a:moveTo>
                  <a:pt x="61084" y="0"/>
                </a:moveTo>
                <a:lnTo>
                  <a:pt x="160338" y="0"/>
                </a:lnTo>
                <a:lnTo>
                  <a:pt x="160338" y="108779"/>
                </a:lnTo>
                <a:cubicBezTo>
                  <a:pt x="160338" y="142515"/>
                  <a:pt x="132990" y="169863"/>
                  <a:pt x="99254" y="169863"/>
                </a:cubicBezTo>
                <a:lnTo>
                  <a:pt x="0" y="169863"/>
                </a:lnTo>
                <a:lnTo>
                  <a:pt x="0" y="61084"/>
                </a:lnTo>
                <a:cubicBezTo>
                  <a:pt x="0" y="27348"/>
                  <a:pt x="27348" y="0"/>
                  <a:pt x="61084" y="0"/>
                </a:cubicBezTo>
                <a:close/>
              </a:path>
            </a:pathLst>
          </a:custGeom>
          <a:solidFill>
            <a:srgbClr val="DAEDEF"/>
          </a:solidFill>
          <a:ln w="6350" cap="flat" cmpd="sng">
            <a:solidFill>
              <a:schemeClr val="bg1"/>
            </a:solidFill>
            <a:prstDash val="solid"/>
            <a:round/>
            <a:headEnd/>
            <a:tailEnd/>
          </a:ln>
          <a:effectLst>
            <a:outerShdw blurRad="40000" dist="23000" dir="5400000" rotWithShape="0">
              <a:srgbClr val="000000">
                <a:alpha val="34999"/>
              </a:srgbClr>
            </a:outerShdw>
          </a:effectLst>
        </p:spPr>
        <p:txBody>
          <a:bodyPr lIns="152396" tIns="76198" rIns="152396" bIns="76198"/>
          <a:lstStyle/>
          <a:p>
            <a:pPr defTabSz="571500">
              <a:defRPr/>
            </a:pPr>
            <a:endParaRPr lang="nl-NL" sz="1125" dirty="0">
              <a:solidFill>
                <a:srgbClr val="333333"/>
              </a:solidFill>
              <a:latin typeface="ING Me"/>
            </a:endParaRPr>
          </a:p>
        </p:txBody>
      </p:sp>
      <p:sp>
        <p:nvSpPr>
          <p:cNvPr id="229" name="Cross 228"/>
          <p:cNvSpPr>
            <a:spLocks noChangeArrowheads="1"/>
          </p:cNvSpPr>
          <p:nvPr/>
        </p:nvSpPr>
        <p:spPr bwMode="auto">
          <a:xfrm>
            <a:off x="4150213" y="1721877"/>
            <a:ext cx="47622" cy="51811"/>
          </a:xfrm>
          <a:prstGeom prst="plus">
            <a:avLst>
              <a:gd name="adj" fmla="val 25000"/>
            </a:avLst>
          </a:prstGeom>
          <a:solidFill>
            <a:srgbClr val="000000"/>
          </a:solidFill>
          <a:ln w="6350">
            <a:solidFill>
              <a:schemeClr val="bg1"/>
            </a:solidFill>
            <a:miter lim="800000"/>
            <a:headEnd/>
            <a:tailEnd/>
          </a:ln>
          <a:effectLst>
            <a:outerShdw blurRad="40000" dist="23000" dir="5400000" rotWithShape="0">
              <a:srgbClr val="808080">
                <a:alpha val="34999"/>
              </a:srgbClr>
            </a:outerShdw>
          </a:effectLst>
        </p:spPr>
        <p:txBody>
          <a:bodyPr lIns="152396" tIns="76198" rIns="152396" bIns="76198" anchor="ctr"/>
          <a:lstStyle/>
          <a:p>
            <a:pPr algn="ctr" defTabSz="571500">
              <a:defRPr/>
            </a:pPr>
            <a:endParaRPr lang="en-US" sz="3000" dirty="0">
              <a:solidFill>
                <a:srgbClr val="1F497D"/>
              </a:solidFill>
              <a:ea typeface="ＭＳ Ｐゴシック"/>
              <a:cs typeface="Calibri"/>
              <a:sym typeface="Gill Sans" charset="0"/>
            </a:endParaRPr>
          </a:p>
        </p:txBody>
      </p:sp>
      <p:grpSp>
        <p:nvGrpSpPr>
          <p:cNvPr id="230" name="Group 4"/>
          <p:cNvGrpSpPr>
            <a:grpSpLocks/>
          </p:cNvGrpSpPr>
          <p:nvPr/>
        </p:nvGrpSpPr>
        <p:grpSpPr bwMode="auto">
          <a:xfrm>
            <a:off x="4016779" y="1793657"/>
            <a:ext cx="33948" cy="71780"/>
            <a:chOff x="603250" y="4737100"/>
            <a:chExt cx="355600" cy="654050"/>
          </a:xfrm>
        </p:grpSpPr>
        <p:sp>
          <p:nvSpPr>
            <p:cNvPr id="231" name="Delay 67"/>
            <p:cNvSpPr>
              <a:spLocks noChangeArrowheads="1"/>
            </p:cNvSpPr>
            <p:nvPr/>
          </p:nvSpPr>
          <p:spPr bwMode="auto">
            <a:xfrm rot="-5400000">
              <a:off x="545002" y="4977302"/>
              <a:ext cx="472095" cy="355600"/>
            </a:xfrm>
            <a:prstGeom prst="flowChartDelay">
              <a:avLst/>
            </a:prstGeom>
            <a:solidFill>
              <a:srgbClr val="FFFF00"/>
            </a:solidFill>
            <a:ln w="6350">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GB" sz="1125" dirty="0">
                <a:solidFill>
                  <a:prstClr val="white"/>
                </a:solidFill>
                <a:ea typeface="ＭＳ Ｐゴシック"/>
                <a:sym typeface="Gill Sans" charset="0"/>
              </a:endParaRPr>
            </a:p>
          </p:txBody>
        </p:sp>
        <p:sp>
          <p:nvSpPr>
            <p:cNvPr id="232" name="Oval 231"/>
            <p:cNvSpPr/>
            <p:nvPr/>
          </p:nvSpPr>
          <p:spPr>
            <a:xfrm>
              <a:off x="628650" y="4737100"/>
              <a:ext cx="304800" cy="279400"/>
            </a:xfrm>
            <a:prstGeom prst="ellipse">
              <a:avLst/>
            </a:prstGeom>
            <a:solidFill>
              <a:srgbClr val="696969"/>
            </a:solidFill>
            <a:ln w="6350" cap="flat" cmpd="sng" algn="ctr">
              <a:solidFill>
                <a:schemeClr val="bg1"/>
              </a:solidFill>
              <a:prstDash val="solid"/>
              <a:miter lim="800000"/>
            </a:ln>
            <a:effectLst/>
            <a:scene3d>
              <a:camera prst="orthographicFront"/>
              <a:lightRig rig="threePt" dir="t"/>
            </a:scene3d>
            <a:sp3d>
              <a:bevelT/>
            </a:sp3d>
          </p:spPr>
          <p:txBody>
            <a:bodyPr anchor="ctr"/>
            <a:lstStyle/>
            <a:p>
              <a:pPr algn="ctr" defTabSz="571500">
                <a:defRPr/>
              </a:pPr>
              <a:endParaRPr lang="en-GB" sz="1125" dirty="0">
                <a:solidFill>
                  <a:prstClr val="white"/>
                </a:solidFill>
                <a:latin typeface="ING Me"/>
                <a:ea typeface="ＭＳ Ｐゴシック"/>
                <a:cs typeface=""/>
                <a:sym typeface="Gill Sans" charset="0"/>
              </a:endParaRPr>
            </a:p>
          </p:txBody>
        </p:sp>
      </p:grpSp>
      <p:grpSp>
        <p:nvGrpSpPr>
          <p:cNvPr id="233" name="Group 4"/>
          <p:cNvGrpSpPr>
            <a:grpSpLocks/>
          </p:cNvGrpSpPr>
          <p:nvPr/>
        </p:nvGrpSpPr>
        <p:grpSpPr bwMode="auto">
          <a:xfrm>
            <a:off x="4043182" y="1563206"/>
            <a:ext cx="35363" cy="77717"/>
            <a:chOff x="603250" y="4737100"/>
            <a:chExt cx="355600" cy="654050"/>
          </a:xfrm>
        </p:grpSpPr>
        <p:sp>
          <p:nvSpPr>
            <p:cNvPr id="234" name="Delay 70"/>
            <p:cNvSpPr>
              <a:spLocks noChangeArrowheads="1"/>
            </p:cNvSpPr>
            <p:nvPr/>
          </p:nvSpPr>
          <p:spPr bwMode="auto">
            <a:xfrm rot="-5400000">
              <a:off x="544865" y="4977165"/>
              <a:ext cx="472369" cy="355600"/>
            </a:xfrm>
            <a:prstGeom prst="flowChartDelay">
              <a:avLst/>
            </a:prstGeom>
            <a:solidFill>
              <a:srgbClr val="FF6200"/>
            </a:solidFill>
            <a:ln w="6350">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GB" sz="1125" dirty="0">
                <a:solidFill>
                  <a:prstClr val="white"/>
                </a:solidFill>
                <a:ea typeface="ＭＳ Ｐゴシック"/>
                <a:sym typeface="Gill Sans" charset="0"/>
              </a:endParaRPr>
            </a:p>
          </p:txBody>
        </p:sp>
        <p:sp>
          <p:nvSpPr>
            <p:cNvPr id="235" name="Oval 234"/>
            <p:cNvSpPr/>
            <p:nvPr/>
          </p:nvSpPr>
          <p:spPr>
            <a:xfrm>
              <a:off x="628650" y="4737100"/>
              <a:ext cx="304800" cy="279400"/>
            </a:xfrm>
            <a:prstGeom prst="ellipse">
              <a:avLst/>
            </a:prstGeom>
            <a:solidFill>
              <a:srgbClr val="696969"/>
            </a:solidFill>
            <a:ln w="6350" cap="flat" cmpd="sng" algn="ctr">
              <a:solidFill>
                <a:schemeClr val="bg1"/>
              </a:solidFill>
              <a:prstDash val="solid"/>
              <a:miter lim="800000"/>
            </a:ln>
            <a:effectLst/>
            <a:scene3d>
              <a:camera prst="orthographicFront"/>
              <a:lightRig rig="threePt" dir="t"/>
            </a:scene3d>
            <a:sp3d>
              <a:bevelT/>
            </a:sp3d>
          </p:spPr>
          <p:txBody>
            <a:bodyPr anchor="ctr"/>
            <a:lstStyle/>
            <a:p>
              <a:pPr algn="ctr" defTabSz="571500">
                <a:defRPr/>
              </a:pPr>
              <a:endParaRPr lang="en-GB" sz="1125" dirty="0">
                <a:solidFill>
                  <a:prstClr val="white"/>
                </a:solidFill>
                <a:latin typeface="ING Me"/>
                <a:ea typeface="ＭＳ Ｐゴシック"/>
                <a:cs typeface=""/>
                <a:sym typeface="Gill Sans" charset="0"/>
              </a:endParaRPr>
            </a:p>
          </p:txBody>
        </p:sp>
      </p:grpSp>
      <p:cxnSp>
        <p:nvCxnSpPr>
          <p:cNvPr id="236" name="Straight Connector 235"/>
          <p:cNvCxnSpPr>
            <a:cxnSpLocks noChangeShapeType="1"/>
            <a:stCxn id="265" idx="2"/>
            <a:endCxn id="259" idx="2"/>
          </p:cNvCxnSpPr>
          <p:nvPr/>
        </p:nvCxnSpPr>
        <p:spPr bwMode="auto">
          <a:xfrm>
            <a:off x="4078545" y="1612318"/>
            <a:ext cx="71669" cy="2699"/>
          </a:xfrm>
          <a:prstGeom prst="line">
            <a:avLst/>
          </a:prstGeom>
          <a:noFill/>
          <a:ln w="635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 name="Straight Connector 236"/>
          <p:cNvCxnSpPr>
            <a:cxnSpLocks noChangeShapeType="1"/>
            <a:stCxn id="260" idx="0"/>
            <a:endCxn id="259" idx="1"/>
          </p:cNvCxnSpPr>
          <p:nvPr/>
        </p:nvCxnSpPr>
        <p:spPr bwMode="auto">
          <a:xfrm flipH="1" flipV="1">
            <a:off x="4174260" y="1644161"/>
            <a:ext cx="0" cy="77717"/>
          </a:xfrm>
          <a:prstGeom prst="line">
            <a:avLst/>
          </a:prstGeom>
          <a:noFill/>
          <a:ln w="635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8" name="Straight Connector 237"/>
          <p:cNvCxnSpPr>
            <a:cxnSpLocks noChangeShapeType="1"/>
            <a:stCxn id="260" idx="2"/>
            <a:endCxn id="262" idx="2"/>
          </p:cNvCxnSpPr>
          <p:nvPr/>
        </p:nvCxnSpPr>
        <p:spPr bwMode="auto">
          <a:xfrm flipH="1">
            <a:off x="4050727" y="1773689"/>
            <a:ext cx="123534" cy="65843"/>
          </a:xfrm>
          <a:prstGeom prst="line">
            <a:avLst/>
          </a:prstGeom>
          <a:noFill/>
          <a:ln w="635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39" name="Rectangle 238"/>
          <p:cNvSpPr>
            <a:spLocks noChangeArrowheads="1"/>
          </p:cNvSpPr>
          <p:nvPr/>
        </p:nvSpPr>
        <p:spPr bwMode="auto">
          <a:xfrm>
            <a:off x="3658435" y="1923184"/>
            <a:ext cx="934521" cy="40478"/>
          </a:xfrm>
          <a:prstGeom prst="rect">
            <a:avLst/>
          </a:prstGeom>
          <a:solidFill>
            <a:srgbClr val="4597A0"/>
          </a:solidFill>
          <a:ln w="9525">
            <a:solidFill>
              <a:schemeClr val="bg1"/>
            </a:solidFill>
            <a:miter lim="800000"/>
            <a:headEnd/>
            <a:tailEnd/>
          </a:ln>
          <a:effectLst>
            <a:outerShdw blurRad="40000" dist="23000" dir="5400000" rotWithShape="0">
              <a:srgbClr val="808080">
                <a:alpha val="34999"/>
              </a:srgbClr>
            </a:outerShdw>
          </a:effectLst>
        </p:spPr>
        <p:txBody>
          <a:bodyPr wrap="none" lIns="179996" tIns="0" rIns="152396" bIns="77998" anchor="ctr"/>
          <a:lstStyle/>
          <a:p>
            <a:pPr defTabSz="571500">
              <a:defRPr/>
            </a:pPr>
            <a:endParaRPr lang="en-US" sz="2000" dirty="0">
              <a:solidFill>
                <a:prstClr val="white"/>
              </a:solidFill>
              <a:ea typeface="ＭＳ Ｐゴシック"/>
              <a:cs typeface="Calibri"/>
              <a:sym typeface="Gill Sans" charset="0"/>
            </a:endParaRPr>
          </a:p>
        </p:txBody>
      </p:sp>
      <p:sp>
        <p:nvSpPr>
          <p:cNvPr id="240" name="Rectangle 239"/>
          <p:cNvSpPr>
            <a:spLocks noChangeArrowheads="1"/>
          </p:cNvSpPr>
          <p:nvPr/>
        </p:nvSpPr>
        <p:spPr bwMode="auto">
          <a:xfrm>
            <a:off x="4344946" y="1471457"/>
            <a:ext cx="248954" cy="34541"/>
          </a:xfrm>
          <a:prstGeom prst="rect">
            <a:avLst/>
          </a:prstGeom>
          <a:solidFill>
            <a:srgbClr val="4597A0"/>
          </a:solidFill>
          <a:ln w="9525">
            <a:solidFill>
              <a:schemeClr val="bg1"/>
            </a:solidFill>
            <a:miter lim="800000"/>
            <a:headEnd/>
            <a:tailEnd/>
          </a:ln>
          <a:effectLst>
            <a:outerShdw blurRad="40000" dist="23000" dir="5400000" rotWithShape="0">
              <a:srgbClr val="808080">
                <a:alpha val="34999"/>
              </a:srgbClr>
            </a:outerShdw>
          </a:effectLst>
        </p:spPr>
        <p:txBody>
          <a:bodyPr wrap="none" lIns="179996" tIns="0" rIns="152396" bIns="77998" anchor="ctr"/>
          <a:lstStyle/>
          <a:p>
            <a:pPr defTabSz="571500">
              <a:defRPr/>
            </a:pPr>
            <a:endParaRPr lang="en-US" sz="2000" dirty="0">
              <a:solidFill>
                <a:prstClr val="white"/>
              </a:solidFill>
              <a:ea typeface="ＭＳ Ｐゴシック"/>
              <a:cs typeface="Calibri"/>
              <a:sym typeface="Gill Sans" charset="0"/>
            </a:endParaRPr>
          </a:p>
        </p:txBody>
      </p:sp>
      <p:sp>
        <p:nvSpPr>
          <p:cNvPr id="241" name="Rectangle 240"/>
          <p:cNvSpPr>
            <a:spLocks noChangeArrowheads="1"/>
          </p:cNvSpPr>
          <p:nvPr/>
        </p:nvSpPr>
        <p:spPr bwMode="auto">
          <a:xfrm>
            <a:off x="3926249" y="1467139"/>
            <a:ext cx="401250" cy="35620"/>
          </a:xfrm>
          <a:prstGeom prst="rect">
            <a:avLst/>
          </a:prstGeom>
          <a:solidFill>
            <a:srgbClr val="4597A0"/>
          </a:solidFill>
          <a:ln w="6350">
            <a:solidFill>
              <a:schemeClr val="bg1"/>
            </a:solidFill>
            <a:miter lim="800000"/>
            <a:headEnd/>
            <a:tailEnd/>
          </a:ln>
          <a:effectLst>
            <a:outerShdw blurRad="40000" dist="23000" dir="5400000" rotWithShape="0">
              <a:srgbClr val="808080">
                <a:alpha val="34999"/>
              </a:srgbClr>
            </a:outerShdw>
          </a:effectLst>
        </p:spPr>
        <p:txBody>
          <a:bodyPr wrap="none" lIns="179996" tIns="0" rIns="152396" bIns="77998" anchor="ctr"/>
          <a:lstStyle/>
          <a:p>
            <a:pPr defTabSz="571500">
              <a:defRPr/>
            </a:pPr>
            <a:endParaRPr lang="en-US" sz="2000" dirty="0">
              <a:solidFill>
                <a:prstClr val="white"/>
              </a:solidFill>
              <a:ea typeface="ＭＳ Ｐゴシック"/>
              <a:cs typeface="Calibri"/>
              <a:sym typeface="Gill Sans" charset="0"/>
            </a:endParaRPr>
          </a:p>
        </p:txBody>
      </p:sp>
      <p:sp>
        <p:nvSpPr>
          <p:cNvPr id="242" name="Rectangle 241"/>
          <p:cNvSpPr>
            <a:spLocks noChangeArrowheads="1"/>
          </p:cNvSpPr>
          <p:nvPr/>
        </p:nvSpPr>
        <p:spPr bwMode="auto">
          <a:xfrm>
            <a:off x="4346360" y="1505998"/>
            <a:ext cx="248954" cy="397218"/>
          </a:xfrm>
          <a:prstGeom prst="rect">
            <a:avLst/>
          </a:prstGeom>
          <a:solidFill>
            <a:srgbClr val="FFFFFF"/>
          </a:solidFill>
          <a:ln w="3175">
            <a:solidFill>
              <a:schemeClr val="bg1"/>
            </a:solidFill>
            <a:miter lim="800000"/>
            <a:headEnd/>
            <a:tailEnd/>
          </a:ln>
          <a:effectLst>
            <a:outerShdw blurRad="40000" dist="23000" dir="5400000" rotWithShape="0">
              <a:srgbClr val="808080">
                <a:alpha val="34999"/>
              </a:srgbClr>
            </a:outerShdw>
          </a:effectLst>
        </p:spPr>
        <p:txBody>
          <a:bodyPr lIns="152396" tIns="76198" rIns="152396" bIns="76198" anchor="ctr"/>
          <a:lstStyle/>
          <a:p>
            <a:pPr algn="ctr" defTabSz="571500">
              <a:defRPr/>
            </a:pPr>
            <a:endParaRPr lang="en-US" sz="3000" dirty="0">
              <a:solidFill>
                <a:srgbClr val="1F497D"/>
              </a:solidFill>
              <a:ea typeface="ＭＳ Ｐゴシック"/>
              <a:cs typeface="Calibri"/>
              <a:sym typeface="Gill Sans" charset="0"/>
            </a:endParaRPr>
          </a:p>
        </p:txBody>
      </p:sp>
      <p:sp>
        <p:nvSpPr>
          <p:cNvPr id="243" name="Rectangle 242"/>
          <p:cNvSpPr/>
          <p:nvPr/>
        </p:nvSpPr>
        <p:spPr>
          <a:xfrm>
            <a:off x="4361448" y="1540538"/>
            <a:ext cx="216421" cy="345407"/>
          </a:xfrm>
          <a:prstGeom prst="rect">
            <a:avLst/>
          </a:prstGeom>
          <a:solidFill>
            <a:srgbClr val="FFFFFF"/>
          </a:solidFill>
          <a:ln w="3175" cap="flat" cmpd="sng" algn="ctr">
            <a:solidFill>
              <a:schemeClr val="bg1"/>
            </a:solidFill>
            <a:prstDash val="solid"/>
            <a:miter lim="800000"/>
          </a:ln>
          <a:effectLst/>
        </p:spPr>
        <p:txBody>
          <a:bodyPr lIns="152396" tIns="76198" rIns="152396" bIns="76198"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44" name="Rectangle 243"/>
          <p:cNvSpPr>
            <a:spLocks noChangeArrowheads="1"/>
          </p:cNvSpPr>
          <p:nvPr/>
        </p:nvSpPr>
        <p:spPr bwMode="auto">
          <a:xfrm>
            <a:off x="3657492" y="1475775"/>
            <a:ext cx="248954" cy="427441"/>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lIns="152396" tIns="76198" rIns="152396" bIns="76198" anchor="ctr"/>
          <a:lstStyle/>
          <a:p>
            <a:pPr algn="ctr" defTabSz="571500">
              <a:defRPr/>
            </a:pPr>
            <a:endParaRPr lang="en-US" sz="3000" dirty="0">
              <a:solidFill>
                <a:srgbClr val="1F497D"/>
              </a:solidFill>
              <a:ea typeface="ＭＳ Ｐゴシック"/>
              <a:cs typeface="Calibri"/>
              <a:sym typeface="Gill Sans" charset="0"/>
            </a:endParaRPr>
          </a:p>
        </p:txBody>
      </p:sp>
      <p:grpSp>
        <p:nvGrpSpPr>
          <p:cNvPr id="245" name="Group 193"/>
          <p:cNvGrpSpPr>
            <a:grpSpLocks/>
          </p:cNvGrpSpPr>
          <p:nvPr/>
        </p:nvGrpSpPr>
        <p:grpSpPr bwMode="auto">
          <a:xfrm>
            <a:off x="3668807" y="1497362"/>
            <a:ext cx="199918" cy="335153"/>
            <a:chOff x="552317" y="2476596"/>
            <a:chExt cx="701871" cy="1650326"/>
          </a:xfrm>
        </p:grpSpPr>
        <p:grpSp>
          <p:nvGrpSpPr>
            <p:cNvPr id="246" name="Group 218"/>
            <p:cNvGrpSpPr>
              <a:grpSpLocks/>
            </p:cNvGrpSpPr>
            <p:nvPr/>
          </p:nvGrpSpPr>
          <p:grpSpPr bwMode="auto">
            <a:xfrm>
              <a:off x="552317" y="2476596"/>
              <a:ext cx="692981" cy="531812"/>
              <a:chOff x="1933176" y="4572069"/>
              <a:chExt cx="813220" cy="531812"/>
            </a:xfrm>
          </p:grpSpPr>
          <p:sp>
            <p:nvSpPr>
              <p:cNvPr id="257" name="Rectangle 256"/>
              <p:cNvSpPr/>
              <p:nvPr/>
            </p:nvSpPr>
            <p:spPr>
              <a:xfrm>
                <a:off x="1939003" y="4699630"/>
                <a:ext cx="658535" cy="98328"/>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58" name="Rectangle 257"/>
              <p:cNvSpPr/>
              <p:nvPr/>
            </p:nvSpPr>
            <p:spPr>
              <a:xfrm>
                <a:off x="1933176" y="4572069"/>
                <a:ext cx="134037" cy="85041"/>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59" name="Rectangle 258"/>
              <p:cNvSpPr/>
              <p:nvPr/>
            </p:nvSpPr>
            <p:spPr>
              <a:xfrm>
                <a:off x="2088582" y="4848452"/>
                <a:ext cx="658533" cy="98328"/>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60" name="Rectangle 259"/>
              <p:cNvSpPr/>
              <p:nvPr/>
            </p:nvSpPr>
            <p:spPr>
              <a:xfrm>
                <a:off x="1958429" y="5002589"/>
                <a:ext cx="437081" cy="10098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grpSp>
        <p:grpSp>
          <p:nvGrpSpPr>
            <p:cNvPr id="247" name="Group 218"/>
            <p:cNvGrpSpPr>
              <a:grpSpLocks/>
            </p:cNvGrpSpPr>
            <p:nvPr/>
          </p:nvGrpSpPr>
          <p:grpSpPr bwMode="auto">
            <a:xfrm>
              <a:off x="559469" y="3064221"/>
              <a:ext cx="690274" cy="404812"/>
              <a:chOff x="1936353" y="4699069"/>
              <a:chExt cx="810043" cy="404812"/>
            </a:xfrm>
          </p:grpSpPr>
          <p:sp>
            <p:nvSpPr>
              <p:cNvPr id="254" name="Rectangle 253"/>
              <p:cNvSpPr/>
              <p:nvPr/>
            </p:nvSpPr>
            <p:spPr>
              <a:xfrm>
                <a:off x="1937672" y="4698758"/>
                <a:ext cx="658534" cy="98330"/>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55" name="Rectangle 254"/>
              <p:cNvSpPr/>
              <p:nvPr/>
            </p:nvSpPr>
            <p:spPr>
              <a:xfrm>
                <a:off x="2087251" y="4847579"/>
                <a:ext cx="658533" cy="98330"/>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56" name="Rectangle 255"/>
              <p:cNvSpPr/>
              <p:nvPr/>
            </p:nvSpPr>
            <p:spPr>
              <a:xfrm>
                <a:off x="1959041" y="5001716"/>
                <a:ext cx="435137" cy="10098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grpSp>
        <p:grpSp>
          <p:nvGrpSpPr>
            <p:cNvPr id="248" name="Group 218"/>
            <p:cNvGrpSpPr>
              <a:grpSpLocks/>
            </p:cNvGrpSpPr>
            <p:nvPr/>
          </p:nvGrpSpPr>
          <p:grpSpPr bwMode="auto">
            <a:xfrm>
              <a:off x="578418" y="3561833"/>
              <a:ext cx="671326" cy="252412"/>
              <a:chOff x="1958589" y="4851469"/>
              <a:chExt cx="787807" cy="252412"/>
            </a:xfrm>
          </p:grpSpPr>
          <p:sp>
            <p:nvSpPr>
              <p:cNvPr id="252" name="Rectangle 251"/>
              <p:cNvSpPr/>
              <p:nvPr/>
            </p:nvSpPr>
            <p:spPr>
              <a:xfrm>
                <a:off x="2089192" y="4847846"/>
                <a:ext cx="656590" cy="10098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53" name="Rectangle 252"/>
              <p:cNvSpPr/>
              <p:nvPr/>
            </p:nvSpPr>
            <p:spPr>
              <a:xfrm>
                <a:off x="1959041" y="5004641"/>
                <a:ext cx="435137" cy="98328"/>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grpSp>
        <p:grpSp>
          <p:nvGrpSpPr>
            <p:cNvPr id="249" name="Group 218"/>
            <p:cNvGrpSpPr>
              <a:grpSpLocks/>
            </p:cNvGrpSpPr>
            <p:nvPr/>
          </p:nvGrpSpPr>
          <p:grpSpPr bwMode="auto">
            <a:xfrm>
              <a:off x="582862" y="3874510"/>
              <a:ext cx="671326" cy="252412"/>
              <a:chOff x="1958589" y="4851469"/>
              <a:chExt cx="787807" cy="252412"/>
            </a:xfrm>
          </p:grpSpPr>
          <p:sp>
            <p:nvSpPr>
              <p:cNvPr id="250" name="Rectangle 249"/>
              <p:cNvSpPr/>
              <p:nvPr/>
            </p:nvSpPr>
            <p:spPr>
              <a:xfrm>
                <a:off x="2087862" y="4848759"/>
                <a:ext cx="658534" cy="98329"/>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51" name="Rectangle 250"/>
              <p:cNvSpPr/>
              <p:nvPr/>
            </p:nvSpPr>
            <p:spPr>
              <a:xfrm>
                <a:off x="1957710" y="5005553"/>
                <a:ext cx="435137" cy="98328"/>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grpSp>
      </p:grpSp>
      <p:sp>
        <p:nvSpPr>
          <p:cNvPr id="261" name="Rectangle 260"/>
          <p:cNvSpPr/>
          <p:nvPr/>
        </p:nvSpPr>
        <p:spPr bwMode="auto">
          <a:xfrm>
            <a:off x="4393982" y="1545935"/>
            <a:ext cx="86757" cy="107940"/>
          </a:xfrm>
          <a:prstGeom prst="rect">
            <a:avLst/>
          </a:prstGeom>
          <a:solidFill>
            <a:sysClr val="window" lastClr="FFFFFF">
              <a:lumMod val="85000"/>
            </a:sysClr>
          </a:solidFill>
          <a:ln w="3175" cap="flat" cmpd="sng" algn="ctr">
            <a:solidFill>
              <a:schemeClr val="bg1"/>
            </a:solidFill>
            <a:prstDash val="solid"/>
            <a:miter lim="800000"/>
          </a:ln>
          <a:effectLst/>
        </p:spPr>
        <p:txBody>
          <a:bodyPr lIns="152396" tIns="76198" rIns="152396" bIns="76198" anchor="ctr"/>
          <a:lstStyle/>
          <a:p>
            <a:pPr algn="ctr" defTabSz="571500">
              <a:defRPr/>
            </a:pPr>
            <a:endParaRPr lang="en-US" sz="3000" dirty="0">
              <a:solidFill>
                <a:srgbClr val="1F497D"/>
              </a:solidFill>
              <a:latin typeface="ING Me"/>
              <a:ea typeface="ＭＳ Ｐゴシック"/>
              <a:cs typeface="Calibri"/>
              <a:sym typeface="Gill Sans" charset="0"/>
            </a:endParaRPr>
          </a:p>
        </p:txBody>
      </p:sp>
      <p:cxnSp>
        <p:nvCxnSpPr>
          <p:cNvPr id="262" name="Straight Connector 261"/>
          <p:cNvCxnSpPr>
            <a:cxnSpLocks noChangeShapeType="1"/>
          </p:cNvCxnSpPr>
          <p:nvPr/>
        </p:nvCxnSpPr>
        <p:spPr bwMode="auto">
          <a:xfrm>
            <a:off x="4503370" y="1513013"/>
            <a:ext cx="0" cy="372932"/>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3" name="Straight Connector 262"/>
          <p:cNvCxnSpPr>
            <a:cxnSpLocks noChangeShapeType="1"/>
          </p:cNvCxnSpPr>
          <p:nvPr/>
        </p:nvCxnSpPr>
        <p:spPr bwMode="auto">
          <a:xfrm flipH="1">
            <a:off x="4361448" y="1698670"/>
            <a:ext cx="216421"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4" name="Straight Connector 263"/>
          <p:cNvCxnSpPr>
            <a:cxnSpLocks noChangeShapeType="1"/>
          </p:cNvCxnSpPr>
          <p:nvPr/>
        </p:nvCxnSpPr>
        <p:spPr bwMode="auto">
          <a:xfrm flipH="1">
            <a:off x="4361448" y="1730512"/>
            <a:ext cx="216421"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5" name="Straight Connector 264"/>
          <p:cNvCxnSpPr>
            <a:cxnSpLocks noChangeShapeType="1"/>
          </p:cNvCxnSpPr>
          <p:nvPr/>
        </p:nvCxnSpPr>
        <p:spPr bwMode="auto">
          <a:xfrm flipH="1">
            <a:off x="4361448" y="1760735"/>
            <a:ext cx="216421"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6" name="Straight Connector 265"/>
          <p:cNvCxnSpPr>
            <a:cxnSpLocks noChangeShapeType="1"/>
          </p:cNvCxnSpPr>
          <p:nvPr/>
        </p:nvCxnSpPr>
        <p:spPr bwMode="auto">
          <a:xfrm flipH="1">
            <a:off x="4361448" y="1792038"/>
            <a:ext cx="216421"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7" name="Straight Connector 266"/>
          <p:cNvCxnSpPr>
            <a:cxnSpLocks noChangeShapeType="1"/>
          </p:cNvCxnSpPr>
          <p:nvPr/>
        </p:nvCxnSpPr>
        <p:spPr bwMode="auto">
          <a:xfrm flipH="1">
            <a:off x="4361448" y="1822261"/>
            <a:ext cx="216421"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8" name="Straight Connector 267"/>
          <p:cNvCxnSpPr>
            <a:cxnSpLocks noChangeShapeType="1"/>
          </p:cNvCxnSpPr>
          <p:nvPr/>
        </p:nvCxnSpPr>
        <p:spPr bwMode="auto">
          <a:xfrm flipH="1">
            <a:off x="4361448" y="1854103"/>
            <a:ext cx="216421"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9" name="Straight Connector 268"/>
          <p:cNvCxnSpPr>
            <a:cxnSpLocks noChangeShapeType="1"/>
          </p:cNvCxnSpPr>
          <p:nvPr/>
        </p:nvCxnSpPr>
        <p:spPr bwMode="auto">
          <a:xfrm flipH="1">
            <a:off x="4360033" y="1575079"/>
            <a:ext cx="216420"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70" name="Straight Connector 269"/>
          <p:cNvCxnSpPr>
            <a:cxnSpLocks noChangeShapeType="1"/>
          </p:cNvCxnSpPr>
          <p:nvPr/>
        </p:nvCxnSpPr>
        <p:spPr bwMode="auto">
          <a:xfrm flipH="1">
            <a:off x="4360033" y="1605302"/>
            <a:ext cx="216420"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71" name="Straight Connector 270"/>
          <p:cNvCxnSpPr>
            <a:cxnSpLocks noChangeShapeType="1"/>
          </p:cNvCxnSpPr>
          <p:nvPr/>
        </p:nvCxnSpPr>
        <p:spPr bwMode="auto">
          <a:xfrm flipH="1">
            <a:off x="4360033" y="1636604"/>
            <a:ext cx="216420"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72" name="Straight Connector 271"/>
          <p:cNvCxnSpPr>
            <a:cxnSpLocks noChangeShapeType="1"/>
          </p:cNvCxnSpPr>
          <p:nvPr/>
        </p:nvCxnSpPr>
        <p:spPr bwMode="auto">
          <a:xfrm flipH="1">
            <a:off x="4360033" y="1666828"/>
            <a:ext cx="216420"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73" name="Straight Connector 272"/>
          <p:cNvCxnSpPr>
            <a:cxnSpLocks noChangeShapeType="1"/>
          </p:cNvCxnSpPr>
          <p:nvPr/>
        </p:nvCxnSpPr>
        <p:spPr bwMode="auto">
          <a:xfrm>
            <a:off x="4382665" y="1513013"/>
            <a:ext cx="0" cy="372932"/>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grpSp>
        <p:nvGrpSpPr>
          <p:cNvPr id="274" name="Group 97"/>
          <p:cNvGrpSpPr>
            <a:grpSpLocks/>
          </p:cNvGrpSpPr>
          <p:nvPr/>
        </p:nvGrpSpPr>
        <p:grpSpPr bwMode="auto">
          <a:xfrm>
            <a:off x="4363805" y="1540538"/>
            <a:ext cx="18860" cy="22668"/>
            <a:chOff x="8112931" y="3217866"/>
            <a:chExt cx="110967" cy="110967"/>
          </a:xfrm>
        </p:grpSpPr>
        <p:sp>
          <p:nvSpPr>
            <p:cNvPr id="275" name="Oval 274"/>
            <p:cNvSpPr>
              <a:spLocks noChangeArrowheads="1"/>
            </p:cNvSpPr>
            <p:nvPr/>
          </p:nvSpPr>
          <p:spPr bwMode="auto">
            <a:xfrm>
              <a:off x="8112931" y="3217866"/>
              <a:ext cx="110967" cy="110967"/>
            </a:xfrm>
            <a:prstGeom prst="ellipse">
              <a:avLst/>
            </a:prstGeom>
            <a:solidFill>
              <a:srgbClr val="FFFFFF"/>
            </a:solidFill>
            <a:ln w="3175">
              <a:solidFill>
                <a:schemeClr val="bg1"/>
              </a:solidFill>
              <a:round/>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276" name="Oval 275"/>
            <p:cNvSpPr>
              <a:spLocks noChangeArrowheads="1"/>
            </p:cNvSpPr>
            <p:nvPr/>
          </p:nvSpPr>
          <p:spPr bwMode="auto">
            <a:xfrm>
              <a:off x="8143446" y="3246928"/>
              <a:ext cx="49935" cy="55484"/>
            </a:xfrm>
            <a:prstGeom prst="ellipse">
              <a:avLst/>
            </a:prstGeom>
            <a:solidFill>
              <a:srgbClr val="333333"/>
            </a:solidFill>
            <a:ln w="3175">
              <a:solidFill>
                <a:schemeClr val="bg1"/>
              </a:solidFill>
              <a:round/>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grpSp>
      <p:grpSp>
        <p:nvGrpSpPr>
          <p:cNvPr id="277" name="Group 98"/>
          <p:cNvGrpSpPr>
            <a:grpSpLocks/>
          </p:cNvGrpSpPr>
          <p:nvPr/>
        </p:nvGrpSpPr>
        <p:grpSpPr bwMode="auto">
          <a:xfrm>
            <a:off x="4363805" y="1549174"/>
            <a:ext cx="18860" cy="21588"/>
            <a:chOff x="8112931" y="3217866"/>
            <a:chExt cx="110967" cy="110967"/>
          </a:xfrm>
        </p:grpSpPr>
        <p:sp>
          <p:nvSpPr>
            <p:cNvPr id="278" name="Oval 277"/>
            <p:cNvSpPr>
              <a:spLocks noChangeArrowheads="1"/>
            </p:cNvSpPr>
            <p:nvPr/>
          </p:nvSpPr>
          <p:spPr bwMode="auto">
            <a:xfrm>
              <a:off x="8112931" y="3217866"/>
              <a:ext cx="110967" cy="110967"/>
            </a:xfrm>
            <a:prstGeom prst="ellipse">
              <a:avLst/>
            </a:prstGeom>
            <a:solidFill>
              <a:srgbClr val="FFFFFF"/>
            </a:solidFill>
            <a:ln w="3175">
              <a:solidFill>
                <a:schemeClr val="bg1"/>
              </a:solidFill>
              <a:round/>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279" name="Oval 278"/>
            <p:cNvSpPr>
              <a:spLocks noChangeArrowheads="1"/>
            </p:cNvSpPr>
            <p:nvPr/>
          </p:nvSpPr>
          <p:spPr bwMode="auto">
            <a:xfrm>
              <a:off x="8143446" y="3248381"/>
              <a:ext cx="49935" cy="49935"/>
            </a:xfrm>
            <a:prstGeom prst="ellipse">
              <a:avLst/>
            </a:prstGeom>
            <a:solidFill>
              <a:srgbClr val="333333"/>
            </a:solidFill>
            <a:ln w="3175">
              <a:solidFill>
                <a:schemeClr val="bg1"/>
              </a:solidFill>
              <a:round/>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grpSp>
      <p:grpSp>
        <p:nvGrpSpPr>
          <p:cNvPr id="280" name="Group 101"/>
          <p:cNvGrpSpPr>
            <a:grpSpLocks/>
          </p:cNvGrpSpPr>
          <p:nvPr/>
        </p:nvGrpSpPr>
        <p:grpSpPr bwMode="auto">
          <a:xfrm>
            <a:off x="4363805" y="1579396"/>
            <a:ext cx="18860" cy="22668"/>
            <a:chOff x="8112931" y="3217866"/>
            <a:chExt cx="110967" cy="110967"/>
          </a:xfrm>
        </p:grpSpPr>
        <p:sp>
          <p:nvSpPr>
            <p:cNvPr id="281" name="Oval 280"/>
            <p:cNvSpPr>
              <a:spLocks noChangeArrowheads="1"/>
            </p:cNvSpPr>
            <p:nvPr/>
          </p:nvSpPr>
          <p:spPr bwMode="auto">
            <a:xfrm>
              <a:off x="8112931" y="3217866"/>
              <a:ext cx="110967" cy="110967"/>
            </a:xfrm>
            <a:prstGeom prst="ellipse">
              <a:avLst/>
            </a:prstGeom>
            <a:solidFill>
              <a:srgbClr val="FFFFFF"/>
            </a:solidFill>
            <a:ln w="3175">
              <a:solidFill>
                <a:schemeClr val="bg1"/>
              </a:solidFill>
              <a:round/>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282" name="Oval 281"/>
            <p:cNvSpPr>
              <a:spLocks noChangeArrowheads="1"/>
            </p:cNvSpPr>
            <p:nvPr/>
          </p:nvSpPr>
          <p:spPr bwMode="auto">
            <a:xfrm>
              <a:off x="8143446" y="3246928"/>
              <a:ext cx="49935" cy="55484"/>
            </a:xfrm>
            <a:prstGeom prst="ellipse">
              <a:avLst/>
            </a:prstGeom>
            <a:solidFill>
              <a:srgbClr val="333333"/>
            </a:solidFill>
            <a:ln w="3175">
              <a:solidFill>
                <a:schemeClr val="bg1"/>
              </a:solidFill>
              <a:round/>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grpSp>
      <p:grpSp>
        <p:nvGrpSpPr>
          <p:cNvPr id="283" name="Group 104"/>
          <p:cNvGrpSpPr>
            <a:grpSpLocks/>
          </p:cNvGrpSpPr>
          <p:nvPr/>
        </p:nvGrpSpPr>
        <p:grpSpPr bwMode="auto">
          <a:xfrm>
            <a:off x="4363805" y="1610700"/>
            <a:ext cx="18860" cy="21588"/>
            <a:chOff x="8112931" y="3217866"/>
            <a:chExt cx="110967" cy="110967"/>
          </a:xfrm>
        </p:grpSpPr>
        <p:sp>
          <p:nvSpPr>
            <p:cNvPr id="284" name="Oval 283"/>
            <p:cNvSpPr>
              <a:spLocks noChangeArrowheads="1"/>
            </p:cNvSpPr>
            <p:nvPr/>
          </p:nvSpPr>
          <p:spPr bwMode="auto">
            <a:xfrm>
              <a:off x="8112931" y="3217866"/>
              <a:ext cx="110967" cy="110967"/>
            </a:xfrm>
            <a:prstGeom prst="ellipse">
              <a:avLst/>
            </a:prstGeom>
            <a:solidFill>
              <a:srgbClr val="FFFFFF"/>
            </a:solidFill>
            <a:ln w="3175">
              <a:solidFill>
                <a:schemeClr val="bg1"/>
              </a:solidFill>
              <a:round/>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285" name="Oval 284"/>
            <p:cNvSpPr>
              <a:spLocks noChangeArrowheads="1"/>
            </p:cNvSpPr>
            <p:nvPr/>
          </p:nvSpPr>
          <p:spPr bwMode="auto">
            <a:xfrm>
              <a:off x="8143446" y="3248381"/>
              <a:ext cx="49935" cy="49935"/>
            </a:xfrm>
            <a:prstGeom prst="ellipse">
              <a:avLst/>
            </a:prstGeom>
            <a:solidFill>
              <a:srgbClr val="333333"/>
            </a:solidFill>
            <a:ln w="3175">
              <a:solidFill>
                <a:schemeClr val="bg1"/>
              </a:solidFill>
              <a:round/>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grpSp>
      <p:sp>
        <p:nvSpPr>
          <p:cNvPr id="286" name="Rectangle 285"/>
          <p:cNvSpPr/>
          <p:nvPr/>
        </p:nvSpPr>
        <p:spPr bwMode="auto">
          <a:xfrm>
            <a:off x="3678710" y="1983631"/>
            <a:ext cx="86757" cy="107940"/>
          </a:xfrm>
          <a:prstGeom prst="rect">
            <a:avLst/>
          </a:prstGeom>
          <a:solidFill>
            <a:sysClr val="window" lastClr="FFFFFF">
              <a:lumMod val="85000"/>
            </a:sysClr>
          </a:solidFill>
          <a:ln w="3175" cap="flat" cmpd="sng" algn="ctr">
            <a:solidFill>
              <a:schemeClr val="bg1"/>
            </a:solidFill>
            <a:prstDash val="solid"/>
            <a:miter lim="800000"/>
          </a:ln>
          <a:effectLst/>
        </p:spPr>
        <p:txBody>
          <a:bodyPr lIns="152396" tIns="76198" rIns="152396" bIns="76198"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87" name="Rectangle 286"/>
          <p:cNvSpPr/>
          <p:nvPr/>
        </p:nvSpPr>
        <p:spPr bwMode="auto">
          <a:xfrm>
            <a:off x="3812145" y="1982012"/>
            <a:ext cx="290447" cy="107940"/>
          </a:xfrm>
          <a:prstGeom prst="rect">
            <a:avLst/>
          </a:prstGeom>
          <a:solidFill>
            <a:sysClr val="window" lastClr="FFFFFF">
              <a:lumMod val="85000"/>
            </a:sysClr>
          </a:solidFill>
          <a:ln w="3175" cap="flat" cmpd="sng" algn="ctr">
            <a:solidFill>
              <a:schemeClr val="bg1"/>
            </a:solidFill>
            <a:prstDash val="solid"/>
            <a:miter lim="800000"/>
          </a:ln>
          <a:effectLst/>
        </p:spPr>
        <p:txBody>
          <a:bodyPr lIns="152396" tIns="76198" rIns="152396" bIns="76198"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88" name="Rectangle 287"/>
          <p:cNvSpPr/>
          <p:nvPr/>
        </p:nvSpPr>
        <p:spPr bwMode="auto">
          <a:xfrm>
            <a:off x="4138898" y="1983631"/>
            <a:ext cx="256498" cy="106321"/>
          </a:xfrm>
          <a:prstGeom prst="rect">
            <a:avLst/>
          </a:prstGeom>
          <a:solidFill>
            <a:sysClr val="window" lastClr="FFFFFF">
              <a:lumMod val="85000"/>
            </a:sysClr>
          </a:solidFill>
          <a:ln w="3175" cap="flat" cmpd="sng" algn="ctr">
            <a:solidFill>
              <a:schemeClr val="bg1"/>
            </a:solidFill>
            <a:prstDash val="solid"/>
            <a:miter lim="800000"/>
          </a:ln>
          <a:effectLst/>
        </p:spPr>
        <p:txBody>
          <a:bodyPr lIns="152396" tIns="76198" rIns="152396" bIns="76198"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89" name="Rectangle 288"/>
          <p:cNvSpPr/>
          <p:nvPr/>
        </p:nvSpPr>
        <p:spPr bwMode="auto">
          <a:xfrm>
            <a:off x="4426987" y="1980933"/>
            <a:ext cx="140508" cy="107940"/>
          </a:xfrm>
          <a:prstGeom prst="rect">
            <a:avLst/>
          </a:prstGeom>
          <a:solidFill>
            <a:sysClr val="window" lastClr="FFFFFF">
              <a:lumMod val="85000"/>
            </a:sysClr>
          </a:solidFill>
          <a:ln w="3175" cap="flat" cmpd="sng" algn="ctr">
            <a:solidFill>
              <a:schemeClr val="bg1"/>
            </a:solidFill>
            <a:prstDash val="solid"/>
            <a:miter lim="800000"/>
          </a:ln>
          <a:effectLst/>
        </p:spPr>
        <p:txBody>
          <a:bodyPr lIns="152396" tIns="76198" rIns="152396" bIns="76198"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90" name="Rounded Rectangle 289"/>
          <p:cNvSpPr/>
          <p:nvPr/>
        </p:nvSpPr>
        <p:spPr>
          <a:xfrm>
            <a:off x="4498149" y="1928188"/>
            <a:ext cx="82879" cy="34997"/>
          </a:xfrm>
          <a:prstGeom prst="roundRect">
            <a:avLst/>
          </a:prstGeom>
          <a:solidFill>
            <a:srgbClr val="AB0066">
              <a:lumMod val="40000"/>
              <a:lumOff val="60000"/>
            </a:srgbClr>
          </a:solidFill>
          <a:ln w="3175" cap="flat" cmpd="sng" algn="ctr">
            <a:solidFill>
              <a:schemeClr val="bg1"/>
            </a:solidFill>
            <a:prstDash val="solid"/>
            <a:miter lim="800000"/>
          </a:ln>
          <a:effectLst/>
          <a:scene3d>
            <a:camera prst="orthographicFront"/>
            <a:lightRig rig="threePt" dir="t"/>
          </a:scene3d>
          <a:sp3d>
            <a:bevelT w="165100" prst="coolSlant"/>
          </a:sp3d>
        </p:spPr>
        <p:txBody>
          <a:bodyPr wrap="none" lIns="59999" tIns="0" rIns="59999" bIns="76198" anchor="ctr"/>
          <a:lstStyle/>
          <a:p>
            <a:pPr algn="ctr" defTabSz="571500">
              <a:defRPr/>
            </a:pPr>
            <a:endParaRPr lang="en-US" sz="1500" dirty="0">
              <a:solidFill>
                <a:srgbClr val="1F497D"/>
              </a:solidFill>
              <a:latin typeface="ING Me"/>
              <a:ea typeface="ＭＳ Ｐゴシック"/>
              <a:cs typeface="Calibri"/>
              <a:sym typeface="Gill Sans" charset="0"/>
            </a:endParaRPr>
          </a:p>
        </p:txBody>
      </p:sp>
      <p:cxnSp>
        <p:nvCxnSpPr>
          <p:cNvPr id="291" name="Straight Connector 290"/>
          <p:cNvCxnSpPr>
            <a:cxnSpLocks noChangeShapeType="1"/>
          </p:cNvCxnSpPr>
          <p:nvPr/>
        </p:nvCxnSpPr>
        <p:spPr bwMode="auto">
          <a:xfrm flipH="1">
            <a:off x="3657492" y="2005219"/>
            <a:ext cx="935464"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92" name="Straight Connector 291"/>
          <p:cNvCxnSpPr>
            <a:cxnSpLocks noChangeShapeType="1"/>
          </p:cNvCxnSpPr>
          <p:nvPr/>
        </p:nvCxnSpPr>
        <p:spPr bwMode="auto">
          <a:xfrm flipH="1">
            <a:off x="3657492" y="2037061"/>
            <a:ext cx="935464"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93" name="Straight Connector 292"/>
          <p:cNvCxnSpPr>
            <a:cxnSpLocks noChangeShapeType="1"/>
          </p:cNvCxnSpPr>
          <p:nvPr/>
        </p:nvCxnSpPr>
        <p:spPr bwMode="auto">
          <a:xfrm flipH="1">
            <a:off x="3657492" y="2067284"/>
            <a:ext cx="935464"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94" name="Straight Connector 293"/>
          <p:cNvCxnSpPr>
            <a:cxnSpLocks noChangeShapeType="1"/>
          </p:cNvCxnSpPr>
          <p:nvPr/>
        </p:nvCxnSpPr>
        <p:spPr bwMode="auto">
          <a:xfrm flipH="1">
            <a:off x="3657492" y="2098587"/>
            <a:ext cx="935464" cy="0"/>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95" name="Straight Connector 294"/>
          <p:cNvCxnSpPr>
            <a:cxnSpLocks noChangeShapeType="1"/>
            <a:stCxn id="258" idx="0"/>
            <a:endCxn id="258" idx="2"/>
          </p:cNvCxnSpPr>
          <p:nvPr/>
        </p:nvCxnSpPr>
        <p:spPr bwMode="auto">
          <a:xfrm>
            <a:off x="4125224" y="1973377"/>
            <a:ext cx="0" cy="133845"/>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96" name="Straight Connector 295"/>
          <p:cNvCxnSpPr>
            <a:cxnSpLocks noChangeShapeType="1"/>
          </p:cNvCxnSpPr>
          <p:nvPr/>
        </p:nvCxnSpPr>
        <p:spPr bwMode="auto">
          <a:xfrm>
            <a:off x="4410484" y="1970679"/>
            <a:ext cx="0" cy="135464"/>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97" name="Straight Connector 296"/>
          <p:cNvCxnSpPr>
            <a:cxnSpLocks noChangeShapeType="1"/>
          </p:cNvCxnSpPr>
          <p:nvPr/>
        </p:nvCxnSpPr>
        <p:spPr bwMode="auto">
          <a:xfrm>
            <a:off x="3801772" y="1974996"/>
            <a:ext cx="0" cy="135464"/>
          </a:xfrm>
          <a:prstGeom prst="line">
            <a:avLst/>
          </a:prstGeom>
          <a:noFill/>
          <a:ln w="3175">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98" name="Rectangle 297"/>
          <p:cNvSpPr/>
          <p:nvPr/>
        </p:nvSpPr>
        <p:spPr bwMode="auto">
          <a:xfrm>
            <a:off x="4359090" y="1514633"/>
            <a:ext cx="168327" cy="25906"/>
          </a:xfrm>
          <a:prstGeom prst="rect">
            <a:avLst/>
          </a:prstGeom>
          <a:solidFill>
            <a:srgbClr val="333333"/>
          </a:solidFill>
          <a:ln w="3175" cap="flat" cmpd="sng" algn="ctr">
            <a:solidFill>
              <a:schemeClr val="bg1"/>
            </a:solidFill>
            <a:prstDash val="solid"/>
            <a:miter lim="800000"/>
          </a:ln>
          <a:effectLst/>
        </p:spPr>
        <p:txBody>
          <a:bodyPr lIns="152396" tIns="76198" rIns="152396" bIns="76198"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299" name="Rectangle 298"/>
          <p:cNvSpPr>
            <a:spLocks noChangeArrowheads="1"/>
          </p:cNvSpPr>
          <p:nvPr/>
        </p:nvSpPr>
        <p:spPr bwMode="auto">
          <a:xfrm>
            <a:off x="3658435" y="1467139"/>
            <a:ext cx="248011" cy="35620"/>
          </a:xfrm>
          <a:prstGeom prst="rect">
            <a:avLst/>
          </a:prstGeom>
          <a:solidFill>
            <a:srgbClr val="4597A0"/>
          </a:solidFill>
          <a:ln w="9525">
            <a:solidFill>
              <a:schemeClr val="bg1"/>
            </a:solidFill>
            <a:miter lim="800000"/>
            <a:headEnd/>
            <a:tailEnd/>
          </a:ln>
          <a:effectLst>
            <a:outerShdw blurRad="40000" dist="23000" dir="5400000" rotWithShape="0">
              <a:srgbClr val="808080">
                <a:alpha val="34999"/>
              </a:srgbClr>
            </a:outerShdw>
          </a:effectLst>
        </p:spPr>
        <p:txBody>
          <a:bodyPr wrap="none" lIns="179996" tIns="0" rIns="152396" bIns="77998" anchor="ctr"/>
          <a:lstStyle/>
          <a:p>
            <a:pPr defTabSz="571500">
              <a:defRPr/>
            </a:pPr>
            <a:endParaRPr lang="en-US" sz="2000" dirty="0">
              <a:solidFill>
                <a:prstClr val="white"/>
              </a:solidFill>
              <a:ea typeface="ＭＳ Ｐゴシック"/>
              <a:cs typeface="Calibri"/>
              <a:sym typeface="Gill Sans" charset="0"/>
            </a:endParaRPr>
          </a:p>
        </p:txBody>
      </p:sp>
      <p:sp>
        <p:nvSpPr>
          <p:cNvPr id="301" name="Rectangle 300"/>
          <p:cNvSpPr>
            <a:spLocks noChangeArrowheads="1"/>
          </p:cNvSpPr>
          <p:nvPr/>
        </p:nvSpPr>
        <p:spPr bwMode="auto">
          <a:xfrm>
            <a:off x="1262251" y="1368914"/>
            <a:ext cx="973184" cy="783103"/>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02" name="Rectangle 301"/>
          <p:cNvSpPr>
            <a:spLocks noChangeArrowheads="1"/>
          </p:cNvSpPr>
          <p:nvPr/>
        </p:nvSpPr>
        <p:spPr bwMode="auto">
          <a:xfrm>
            <a:off x="1302328" y="1406153"/>
            <a:ext cx="900573" cy="73399"/>
          </a:xfrm>
          <a:prstGeom prst="rect">
            <a:avLst/>
          </a:prstGeom>
          <a:solidFill>
            <a:srgbClr val="333333"/>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03" name="Rectangle 302"/>
          <p:cNvSpPr>
            <a:spLocks noChangeArrowheads="1"/>
          </p:cNvSpPr>
          <p:nvPr/>
        </p:nvSpPr>
        <p:spPr bwMode="auto">
          <a:xfrm>
            <a:off x="1309872" y="1507077"/>
            <a:ext cx="217834" cy="599066"/>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04" name="Rectangle 303"/>
          <p:cNvSpPr>
            <a:spLocks noChangeArrowheads="1"/>
          </p:cNvSpPr>
          <p:nvPr/>
        </p:nvSpPr>
        <p:spPr bwMode="auto">
          <a:xfrm>
            <a:off x="1969978" y="1507077"/>
            <a:ext cx="227736" cy="284961"/>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05" name="Rectangle 304"/>
          <p:cNvSpPr>
            <a:spLocks noChangeArrowheads="1"/>
          </p:cNvSpPr>
          <p:nvPr/>
        </p:nvSpPr>
        <p:spPr bwMode="auto">
          <a:xfrm>
            <a:off x="1551282" y="1507077"/>
            <a:ext cx="395120" cy="175402"/>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06" name="Rectangle 305"/>
          <p:cNvSpPr>
            <a:spLocks noChangeArrowheads="1"/>
          </p:cNvSpPr>
          <p:nvPr/>
        </p:nvSpPr>
        <p:spPr bwMode="auto">
          <a:xfrm>
            <a:off x="1551282" y="1963662"/>
            <a:ext cx="178700" cy="142480"/>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07" name="Rectangle 306"/>
          <p:cNvSpPr>
            <a:spLocks noChangeArrowheads="1"/>
          </p:cNvSpPr>
          <p:nvPr/>
        </p:nvSpPr>
        <p:spPr bwMode="auto">
          <a:xfrm>
            <a:off x="1761574" y="1964741"/>
            <a:ext cx="185772" cy="142480"/>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08" name="Rectangle 307"/>
          <p:cNvSpPr>
            <a:spLocks noChangeArrowheads="1"/>
          </p:cNvSpPr>
          <p:nvPr/>
        </p:nvSpPr>
        <p:spPr bwMode="auto">
          <a:xfrm>
            <a:off x="1969035" y="1821181"/>
            <a:ext cx="228680" cy="284961"/>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09" name="Rectangle 308"/>
          <p:cNvSpPr/>
          <p:nvPr/>
        </p:nvSpPr>
        <p:spPr bwMode="auto">
          <a:xfrm>
            <a:off x="1586646" y="1547554"/>
            <a:ext cx="322037" cy="110638"/>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10" name="Rectangle 309"/>
          <p:cNvSpPr/>
          <p:nvPr/>
        </p:nvSpPr>
        <p:spPr bwMode="auto">
          <a:xfrm>
            <a:off x="1345236" y="1561587"/>
            <a:ext cx="143337" cy="499761"/>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11" name="Rectangle 310"/>
          <p:cNvSpPr/>
          <p:nvPr/>
        </p:nvSpPr>
        <p:spPr bwMode="auto">
          <a:xfrm>
            <a:off x="2012886" y="1868675"/>
            <a:ext cx="129664" cy="20400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12" name="Rectangle 311"/>
          <p:cNvSpPr/>
          <p:nvPr/>
        </p:nvSpPr>
        <p:spPr bwMode="auto">
          <a:xfrm>
            <a:off x="2016657" y="1547554"/>
            <a:ext cx="129664" cy="20400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13" name="Rectangle 312"/>
          <p:cNvSpPr/>
          <p:nvPr/>
        </p:nvSpPr>
        <p:spPr bwMode="auto">
          <a:xfrm>
            <a:off x="1791750" y="2006838"/>
            <a:ext cx="106560" cy="7771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14" name="Rectangle 313"/>
          <p:cNvSpPr/>
          <p:nvPr/>
        </p:nvSpPr>
        <p:spPr bwMode="auto">
          <a:xfrm>
            <a:off x="1590418" y="1999282"/>
            <a:ext cx="107031" cy="7771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grpSp>
        <p:nvGrpSpPr>
          <p:cNvPr id="315" name="Group 294"/>
          <p:cNvGrpSpPr>
            <a:grpSpLocks/>
          </p:cNvGrpSpPr>
          <p:nvPr/>
        </p:nvGrpSpPr>
        <p:grpSpPr bwMode="auto">
          <a:xfrm>
            <a:off x="1545301" y="1699668"/>
            <a:ext cx="393408" cy="233796"/>
            <a:chOff x="339996" y="3313113"/>
            <a:chExt cx="1120775" cy="655637"/>
          </a:xfrm>
        </p:grpSpPr>
        <p:sp>
          <p:nvSpPr>
            <p:cNvPr id="316" name="Rectangle 315"/>
            <p:cNvSpPr>
              <a:spLocks noChangeArrowheads="1"/>
            </p:cNvSpPr>
            <p:nvPr/>
          </p:nvSpPr>
          <p:spPr bwMode="auto">
            <a:xfrm>
              <a:off x="339575" y="3314855"/>
              <a:ext cx="1121623" cy="653827"/>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cxnSp>
          <p:nvCxnSpPr>
            <p:cNvPr id="317" name="Straight Connector 316"/>
            <p:cNvCxnSpPr>
              <a:cxnSpLocks noChangeShapeType="1"/>
            </p:cNvCxnSpPr>
            <p:nvPr/>
          </p:nvCxnSpPr>
          <p:spPr bwMode="auto">
            <a:xfrm>
              <a:off x="449723" y="3402637"/>
              <a:ext cx="0" cy="505505"/>
            </a:xfrm>
            <a:prstGeom prst="line">
              <a:avLst/>
            </a:prstGeom>
            <a:noFill/>
            <a:ln w="1905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18" name="Straight Connector 317"/>
            <p:cNvCxnSpPr>
              <a:cxnSpLocks noChangeShapeType="1"/>
            </p:cNvCxnSpPr>
            <p:nvPr/>
          </p:nvCxnSpPr>
          <p:spPr bwMode="auto">
            <a:xfrm>
              <a:off x="425544" y="3883926"/>
              <a:ext cx="910731" cy="0"/>
            </a:xfrm>
            <a:prstGeom prst="line">
              <a:avLst/>
            </a:prstGeom>
            <a:noFill/>
            <a:ln w="1905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319" name="Rectangle 318"/>
            <p:cNvSpPr/>
            <p:nvPr/>
          </p:nvSpPr>
          <p:spPr bwMode="auto">
            <a:xfrm>
              <a:off x="550467" y="3487392"/>
              <a:ext cx="96715" cy="396534"/>
            </a:xfrm>
            <a:prstGeom prst="rect">
              <a:avLst/>
            </a:prstGeom>
            <a:solidFill>
              <a:srgbClr val="A8A8A8">
                <a:lumMod val="75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20" name="Rectangle 319"/>
            <p:cNvSpPr/>
            <p:nvPr/>
          </p:nvSpPr>
          <p:spPr bwMode="auto">
            <a:xfrm>
              <a:off x="751956" y="3588796"/>
              <a:ext cx="107461" cy="286050"/>
            </a:xfrm>
            <a:prstGeom prst="rect">
              <a:avLst/>
            </a:prstGeom>
            <a:solidFill>
              <a:srgbClr val="60A6DA">
                <a:lumMod val="75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21" name="Rectangle 320"/>
            <p:cNvSpPr/>
            <p:nvPr/>
          </p:nvSpPr>
          <p:spPr bwMode="auto">
            <a:xfrm>
              <a:off x="1109264" y="3709875"/>
              <a:ext cx="94028" cy="169511"/>
            </a:xfrm>
            <a:prstGeom prst="rect">
              <a:avLst/>
            </a:prstGeom>
            <a:solidFill>
              <a:srgbClr val="D0D93C">
                <a:lumMod val="75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22" name="Rectangle 321"/>
            <p:cNvSpPr/>
            <p:nvPr/>
          </p:nvSpPr>
          <p:spPr bwMode="auto">
            <a:xfrm>
              <a:off x="941357" y="3528256"/>
              <a:ext cx="85969" cy="351129"/>
            </a:xfrm>
            <a:prstGeom prst="rect">
              <a:avLst/>
            </a:prstGeom>
            <a:solidFill>
              <a:srgbClr val="AB0066">
                <a:lumMod val="75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grpSp>
      <p:sp>
        <p:nvSpPr>
          <p:cNvPr id="324" name="Rectangle 323"/>
          <p:cNvSpPr>
            <a:spLocks noChangeArrowheads="1"/>
          </p:cNvSpPr>
          <p:nvPr/>
        </p:nvSpPr>
        <p:spPr bwMode="auto">
          <a:xfrm>
            <a:off x="2290601" y="1372153"/>
            <a:ext cx="973184" cy="782563"/>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25" name="Rectangle 324"/>
          <p:cNvSpPr>
            <a:spLocks noChangeArrowheads="1"/>
          </p:cNvSpPr>
          <p:nvPr/>
        </p:nvSpPr>
        <p:spPr bwMode="auto">
          <a:xfrm>
            <a:off x="2330679" y="1409392"/>
            <a:ext cx="900573" cy="73399"/>
          </a:xfrm>
          <a:prstGeom prst="rect">
            <a:avLst/>
          </a:prstGeom>
          <a:solidFill>
            <a:srgbClr val="333333"/>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26" name="Rectangle 325"/>
          <p:cNvSpPr>
            <a:spLocks noChangeArrowheads="1"/>
          </p:cNvSpPr>
          <p:nvPr/>
        </p:nvSpPr>
        <p:spPr bwMode="auto">
          <a:xfrm>
            <a:off x="2330679" y="1523268"/>
            <a:ext cx="217834" cy="598526"/>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27" name="Rectangle 326"/>
          <p:cNvSpPr>
            <a:spLocks noChangeArrowheads="1"/>
          </p:cNvSpPr>
          <p:nvPr/>
        </p:nvSpPr>
        <p:spPr bwMode="auto">
          <a:xfrm>
            <a:off x="2990784" y="1523268"/>
            <a:ext cx="227736" cy="284961"/>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28" name="Rectangle 327"/>
          <p:cNvSpPr>
            <a:spLocks noChangeArrowheads="1"/>
          </p:cNvSpPr>
          <p:nvPr/>
        </p:nvSpPr>
        <p:spPr bwMode="auto">
          <a:xfrm>
            <a:off x="2572089" y="1523268"/>
            <a:ext cx="395120" cy="175402"/>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29" name="Rectangle 328"/>
          <p:cNvSpPr>
            <a:spLocks noChangeArrowheads="1"/>
          </p:cNvSpPr>
          <p:nvPr/>
        </p:nvSpPr>
        <p:spPr bwMode="auto">
          <a:xfrm>
            <a:off x="2572089" y="1979314"/>
            <a:ext cx="178700" cy="142481"/>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30" name="Rectangle 329"/>
          <p:cNvSpPr>
            <a:spLocks noChangeArrowheads="1"/>
          </p:cNvSpPr>
          <p:nvPr/>
        </p:nvSpPr>
        <p:spPr bwMode="auto">
          <a:xfrm>
            <a:off x="2782380" y="1980393"/>
            <a:ext cx="185772" cy="142481"/>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31" name="Rectangle 330"/>
          <p:cNvSpPr>
            <a:spLocks noChangeArrowheads="1"/>
          </p:cNvSpPr>
          <p:nvPr/>
        </p:nvSpPr>
        <p:spPr bwMode="auto">
          <a:xfrm>
            <a:off x="2989842" y="1836834"/>
            <a:ext cx="228679" cy="284961"/>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32" name="Rectangle 331"/>
          <p:cNvSpPr/>
          <p:nvPr/>
        </p:nvSpPr>
        <p:spPr bwMode="auto">
          <a:xfrm>
            <a:off x="2607452" y="1563746"/>
            <a:ext cx="322038" cy="110638"/>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33" name="Rectangle 332"/>
          <p:cNvSpPr/>
          <p:nvPr/>
        </p:nvSpPr>
        <p:spPr bwMode="auto">
          <a:xfrm>
            <a:off x="2366042" y="1577778"/>
            <a:ext cx="143337" cy="499221"/>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34" name="Rectangle 333"/>
          <p:cNvSpPr/>
          <p:nvPr/>
        </p:nvSpPr>
        <p:spPr bwMode="auto">
          <a:xfrm>
            <a:off x="3033692" y="1884327"/>
            <a:ext cx="129664" cy="20400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35" name="Rectangle 334"/>
          <p:cNvSpPr/>
          <p:nvPr/>
        </p:nvSpPr>
        <p:spPr bwMode="auto">
          <a:xfrm>
            <a:off x="3037463" y="1563746"/>
            <a:ext cx="129664" cy="20400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36" name="Rectangle 335"/>
          <p:cNvSpPr/>
          <p:nvPr/>
        </p:nvSpPr>
        <p:spPr bwMode="auto">
          <a:xfrm>
            <a:off x="2812556" y="2022489"/>
            <a:ext cx="106560" cy="7771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37" name="Rectangle 336"/>
          <p:cNvSpPr/>
          <p:nvPr/>
        </p:nvSpPr>
        <p:spPr bwMode="auto">
          <a:xfrm>
            <a:off x="2611224" y="2014934"/>
            <a:ext cx="107031" cy="77716"/>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grpSp>
        <p:nvGrpSpPr>
          <p:cNvPr id="338" name="Group 309"/>
          <p:cNvGrpSpPr>
            <a:grpSpLocks/>
          </p:cNvGrpSpPr>
          <p:nvPr/>
        </p:nvGrpSpPr>
        <p:grpSpPr bwMode="auto">
          <a:xfrm>
            <a:off x="2565602" y="1716049"/>
            <a:ext cx="393408" cy="233634"/>
            <a:chOff x="339996" y="3313113"/>
            <a:chExt cx="1120775" cy="655637"/>
          </a:xfrm>
        </p:grpSpPr>
        <p:sp>
          <p:nvSpPr>
            <p:cNvPr id="346" name="Rectangle 345"/>
            <p:cNvSpPr>
              <a:spLocks noChangeArrowheads="1"/>
            </p:cNvSpPr>
            <p:nvPr/>
          </p:nvSpPr>
          <p:spPr bwMode="auto">
            <a:xfrm>
              <a:off x="341015" y="3312809"/>
              <a:ext cx="1121624" cy="654277"/>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cxnSp>
          <p:nvCxnSpPr>
            <p:cNvPr id="347" name="Straight Connector 346"/>
            <p:cNvCxnSpPr>
              <a:cxnSpLocks noChangeShapeType="1"/>
            </p:cNvCxnSpPr>
            <p:nvPr/>
          </p:nvCxnSpPr>
          <p:spPr bwMode="auto">
            <a:xfrm>
              <a:off x="451162" y="3400651"/>
              <a:ext cx="0" cy="505853"/>
            </a:xfrm>
            <a:prstGeom prst="line">
              <a:avLst/>
            </a:prstGeom>
            <a:noFill/>
            <a:ln w="1905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48" name="Straight Connector 347"/>
            <p:cNvCxnSpPr>
              <a:cxnSpLocks noChangeShapeType="1"/>
            </p:cNvCxnSpPr>
            <p:nvPr/>
          </p:nvCxnSpPr>
          <p:spPr bwMode="auto">
            <a:xfrm>
              <a:off x="426983" y="3882272"/>
              <a:ext cx="910731" cy="0"/>
            </a:xfrm>
            <a:prstGeom prst="line">
              <a:avLst/>
            </a:prstGeom>
            <a:noFill/>
            <a:ln w="19050">
              <a:solidFill>
                <a:schemeClr val="bg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349" name="Rectangle 348"/>
            <p:cNvSpPr/>
            <p:nvPr/>
          </p:nvSpPr>
          <p:spPr bwMode="auto">
            <a:xfrm>
              <a:off x="551907" y="3485465"/>
              <a:ext cx="96715" cy="396807"/>
            </a:xfrm>
            <a:prstGeom prst="rect">
              <a:avLst/>
            </a:prstGeom>
            <a:solidFill>
              <a:srgbClr val="A8A8A8">
                <a:lumMod val="75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50" name="Rectangle 349"/>
            <p:cNvSpPr/>
            <p:nvPr/>
          </p:nvSpPr>
          <p:spPr bwMode="auto">
            <a:xfrm>
              <a:off x="753396" y="3586939"/>
              <a:ext cx="107461" cy="286246"/>
            </a:xfrm>
            <a:prstGeom prst="rect">
              <a:avLst/>
            </a:prstGeom>
            <a:solidFill>
              <a:srgbClr val="60A6DA">
                <a:lumMod val="75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51" name="Rectangle 350"/>
            <p:cNvSpPr/>
            <p:nvPr/>
          </p:nvSpPr>
          <p:spPr bwMode="auto">
            <a:xfrm>
              <a:off x="1112047" y="3708102"/>
              <a:ext cx="92685" cy="169627"/>
            </a:xfrm>
            <a:prstGeom prst="rect">
              <a:avLst/>
            </a:prstGeom>
            <a:solidFill>
              <a:srgbClr val="D0D93C">
                <a:lumMod val="75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52" name="Rectangle 351"/>
            <p:cNvSpPr/>
            <p:nvPr/>
          </p:nvSpPr>
          <p:spPr bwMode="auto">
            <a:xfrm>
              <a:off x="942796" y="3526358"/>
              <a:ext cx="85969" cy="351371"/>
            </a:xfrm>
            <a:prstGeom prst="rect">
              <a:avLst/>
            </a:prstGeom>
            <a:solidFill>
              <a:srgbClr val="AB0066">
                <a:lumMod val="75000"/>
              </a:srgb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grpSp>
      <p:grpSp>
        <p:nvGrpSpPr>
          <p:cNvPr id="339" name="Group 317"/>
          <p:cNvGrpSpPr>
            <a:grpSpLocks/>
          </p:cNvGrpSpPr>
          <p:nvPr/>
        </p:nvGrpSpPr>
        <p:grpSpPr bwMode="auto">
          <a:xfrm>
            <a:off x="2480682" y="1635574"/>
            <a:ext cx="558784" cy="365557"/>
            <a:chOff x="2984959" y="3302000"/>
            <a:chExt cx="1120775" cy="660400"/>
          </a:xfrm>
        </p:grpSpPr>
        <p:sp>
          <p:nvSpPr>
            <p:cNvPr id="340" name="Rectangle 339"/>
            <p:cNvSpPr>
              <a:spLocks noChangeArrowheads="1"/>
            </p:cNvSpPr>
            <p:nvPr/>
          </p:nvSpPr>
          <p:spPr bwMode="auto">
            <a:xfrm>
              <a:off x="2984829" y="3301913"/>
              <a:ext cx="1121616" cy="659097"/>
            </a:xfrm>
            <a:prstGeom prst="rect">
              <a:avLst/>
            </a:prstGeom>
            <a:solidFill>
              <a:srgbClr val="FFFFFF"/>
            </a:solidFill>
            <a:ln w="9525">
              <a:solidFill>
                <a:schemeClr val="bg1"/>
              </a:solidFill>
              <a:miter lim="800000"/>
              <a:headEnd/>
              <a:tailEnd/>
            </a:ln>
            <a:effectLst>
              <a:outerShdw blurRad="40000" dist="23000" dir="5400000" rotWithShape="0">
                <a:srgbClr val="808080">
                  <a:alpha val="34999"/>
                </a:srgbClr>
              </a:outerShdw>
            </a:effectLst>
          </p:spPr>
          <p:txBody>
            <a:bodyPr anchor="ctr"/>
            <a:lstStyle/>
            <a:p>
              <a:pPr algn="ctr" defTabSz="571500">
                <a:defRPr/>
              </a:pPr>
              <a:endParaRPr lang="en-US" sz="3000" dirty="0">
                <a:solidFill>
                  <a:srgbClr val="1F497D"/>
                </a:solidFill>
                <a:ea typeface="ＭＳ Ｐゴシック"/>
                <a:cs typeface="Calibri"/>
                <a:sym typeface="Gill Sans" charset="0"/>
              </a:endParaRPr>
            </a:p>
          </p:txBody>
        </p:sp>
        <p:sp>
          <p:nvSpPr>
            <p:cNvPr id="341" name="Rectangle 340"/>
            <p:cNvSpPr/>
            <p:nvPr/>
          </p:nvSpPr>
          <p:spPr bwMode="auto">
            <a:xfrm>
              <a:off x="3231660" y="3379913"/>
              <a:ext cx="788725" cy="59474"/>
            </a:xfrm>
            <a:prstGeom prst="rect">
              <a:avLst/>
            </a:prstGeom>
            <a:solidFill>
              <a:srgbClr val="FFFFFF"/>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42" name="Rectangle 341"/>
            <p:cNvSpPr/>
            <p:nvPr/>
          </p:nvSpPr>
          <p:spPr bwMode="auto">
            <a:xfrm>
              <a:off x="3034952" y="3503737"/>
              <a:ext cx="655380" cy="96525"/>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43" name="Rectangle 342"/>
            <p:cNvSpPr/>
            <p:nvPr/>
          </p:nvSpPr>
          <p:spPr bwMode="auto">
            <a:xfrm>
              <a:off x="3030223" y="3376988"/>
              <a:ext cx="136183" cy="82875"/>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44" name="Rectangle 343"/>
            <p:cNvSpPr/>
            <p:nvPr/>
          </p:nvSpPr>
          <p:spPr bwMode="auto">
            <a:xfrm>
              <a:off x="3186266" y="3654862"/>
              <a:ext cx="658217" cy="96524"/>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sp>
          <p:nvSpPr>
            <p:cNvPr id="345" name="Rectangle 344"/>
            <p:cNvSpPr/>
            <p:nvPr/>
          </p:nvSpPr>
          <p:spPr bwMode="auto">
            <a:xfrm>
              <a:off x="3054812" y="3807936"/>
              <a:ext cx="434082" cy="98475"/>
            </a:xfrm>
            <a:prstGeom prst="rect">
              <a:avLst/>
            </a:prstGeom>
            <a:solidFill>
              <a:sysClr val="window" lastClr="FFFFFF">
                <a:lumMod val="85000"/>
              </a:sysClr>
            </a:solidFill>
            <a:ln w="6350" cap="flat" cmpd="sng" algn="ctr">
              <a:solidFill>
                <a:schemeClr val="bg1"/>
              </a:solidFill>
              <a:prstDash val="solid"/>
              <a:miter lim="800000"/>
            </a:ln>
            <a:effectLst/>
          </p:spPr>
          <p:txBody>
            <a:bodyPr anchor="ctr"/>
            <a:lstStyle/>
            <a:p>
              <a:pPr algn="ctr" defTabSz="571500">
                <a:defRPr/>
              </a:pPr>
              <a:endParaRPr lang="en-US" sz="3000" dirty="0">
                <a:solidFill>
                  <a:srgbClr val="1F497D"/>
                </a:solidFill>
                <a:latin typeface="ING Me"/>
                <a:ea typeface="ＭＳ Ｐゴシック"/>
                <a:cs typeface="Calibri"/>
                <a:sym typeface="Gill Sans" charset="0"/>
              </a:endParaRPr>
            </a:p>
          </p:txBody>
        </p:sp>
      </p:grpSp>
      <p:cxnSp>
        <p:nvCxnSpPr>
          <p:cNvPr id="353" name="Straight Arrow Connector 199"/>
          <p:cNvCxnSpPr>
            <a:cxnSpLocks noChangeShapeType="1"/>
            <a:stCxn id="207" idx="2"/>
          </p:cNvCxnSpPr>
          <p:nvPr/>
        </p:nvCxnSpPr>
        <p:spPr bwMode="auto">
          <a:xfrm rot="5400000">
            <a:off x="5656581" y="2028555"/>
            <a:ext cx="951674" cy="1175932"/>
          </a:xfrm>
          <a:prstGeom prst="bentConnector2">
            <a:avLst/>
          </a:prstGeom>
          <a:noFill/>
          <a:ln w="19050">
            <a:solidFill>
              <a:srgbClr val="2DD3A8"/>
            </a:solidFill>
            <a:round/>
            <a:headEnd/>
            <a:tailEnd type="arrow"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354" name="Rounded Rectangle 20"/>
          <p:cNvSpPr>
            <a:spLocks noChangeArrowheads="1"/>
          </p:cNvSpPr>
          <p:nvPr/>
        </p:nvSpPr>
        <p:spPr bwMode="auto">
          <a:xfrm>
            <a:off x="1114127" y="2354943"/>
            <a:ext cx="6214344" cy="900679"/>
          </a:xfrm>
          <a:prstGeom prst="roundRect">
            <a:avLst>
              <a:gd name="adj" fmla="val 16667"/>
            </a:avLst>
          </a:prstGeom>
          <a:solidFill>
            <a:srgbClr val="CCFFCC"/>
          </a:solidFill>
          <a:ln w="38100">
            <a:solidFill>
              <a:srgbClr val="10253F"/>
            </a:solidFill>
            <a:round/>
            <a:headEnd/>
            <a:tailEnd/>
          </a:ln>
          <a:effectLst>
            <a:outerShdw dist="23000" dir="5400000" rotWithShape="0">
              <a:srgbClr val="808080">
                <a:alpha val="34998"/>
              </a:srgbClr>
            </a:outerShdw>
          </a:effectLst>
        </p:spPr>
        <p:txBody>
          <a:bodyPr lIns="152396" tIns="76198" rIns="152396" bIns="76198" anchor="ctr"/>
          <a:lstStyle>
            <a:lvl1pPr>
              <a:defRPr sz="11200">
                <a:solidFill>
                  <a:srgbClr val="000000"/>
                </a:solidFill>
                <a:latin typeface="Gill Sans" pitchFamily="1" charset="0"/>
                <a:ea typeface="ヒラギノ角ゴ ProN W3" pitchFamily="1" charset="-128"/>
                <a:sym typeface="Gill Sans" pitchFamily="1" charset="0"/>
              </a:defRPr>
            </a:lvl1pPr>
            <a:lvl2pPr marL="742950" indent="-285750">
              <a:defRPr sz="11200">
                <a:solidFill>
                  <a:srgbClr val="000000"/>
                </a:solidFill>
                <a:latin typeface="Gill Sans" pitchFamily="1" charset="0"/>
                <a:ea typeface="ヒラギノ角ゴ ProN W3" pitchFamily="1" charset="-128"/>
                <a:sym typeface="Gill Sans" pitchFamily="1" charset="0"/>
              </a:defRPr>
            </a:lvl2pPr>
            <a:lvl3pPr marL="1143000" indent="-228600">
              <a:defRPr sz="11200">
                <a:solidFill>
                  <a:srgbClr val="000000"/>
                </a:solidFill>
                <a:latin typeface="Gill Sans" pitchFamily="1" charset="0"/>
                <a:ea typeface="ヒラギノ角ゴ ProN W3" pitchFamily="1" charset="-128"/>
                <a:sym typeface="Gill Sans" pitchFamily="1" charset="0"/>
              </a:defRPr>
            </a:lvl3pPr>
            <a:lvl4pPr marL="1600200" indent="-228600">
              <a:defRPr sz="11200">
                <a:solidFill>
                  <a:srgbClr val="000000"/>
                </a:solidFill>
                <a:latin typeface="Gill Sans" pitchFamily="1" charset="0"/>
                <a:ea typeface="ヒラギノ角ゴ ProN W3" pitchFamily="1" charset="-128"/>
                <a:sym typeface="Gill Sans" pitchFamily="1" charset="0"/>
              </a:defRPr>
            </a:lvl4pPr>
            <a:lvl5pPr marL="2057400" indent="-228600">
              <a:defRPr sz="11200">
                <a:solidFill>
                  <a:srgbClr val="000000"/>
                </a:solidFill>
                <a:latin typeface="Gill Sans" pitchFamily="1" charset="0"/>
                <a:ea typeface="ヒラギノ角ゴ ProN W3" pitchFamily="1" charset="-128"/>
                <a:sym typeface="Gill Sans" pitchFamily="1" charset="0"/>
              </a:defRPr>
            </a:lvl5pPr>
            <a:lvl6pPr marL="25146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6pPr>
            <a:lvl7pPr marL="29718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7pPr>
            <a:lvl8pPr marL="34290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8pPr>
            <a:lvl9pPr marL="38862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9pPr>
          </a:lstStyle>
          <a:p>
            <a:pPr algn="r" defTabSz="571500"/>
            <a:r>
              <a:rPr lang="en-GB" altLang="nl-NL" sz="1375" dirty="0">
                <a:solidFill>
                  <a:srgbClr val="1F497D"/>
                </a:solidFill>
                <a:latin typeface="Calibri" panose="020F0502020204030204" pitchFamily="34" charset="0"/>
              </a:rPr>
              <a:t>Open and</a:t>
            </a:r>
          </a:p>
          <a:p>
            <a:pPr algn="r" defTabSz="571500"/>
            <a:r>
              <a:rPr lang="en-GB" altLang="nl-NL" sz="1375" dirty="0">
                <a:solidFill>
                  <a:srgbClr val="1F497D"/>
                </a:solidFill>
                <a:latin typeface="Calibri" panose="020F0502020204030204" pitchFamily="34" charset="0"/>
              </a:rPr>
              <a:t>Unified Metadata</a:t>
            </a:r>
          </a:p>
        </p:txBody>
      </p:sp>
      <p:sp>
        <p:nvSpPr>
          <p:cNvPr id="355" name="Can 354"/>
          <p:cNvSpPr>
            <a:spLocks noChangeArrowheads="1"/>
          </p:cNvSpPr>
          <p:nvPr/>
        </p:nvSpPr>
        <p:spPr bwMode="auto">
          <a:xfrm>
            <a:off x="5521035" y="3612635"/>
            <a:ext cx="1199349" cy="974026"/>
          </a:xfrm>
          <a:prstGeom prst="can">
            <a:avLst>
              <a:gd name="adj" fmla="val 25000"/>
            </a:avLst>
          </a:prstGeom>
          <a:solidFill>
            <a:srgbClr val="CCFFCC"/>
          </a:solidFill>
          <a:ln w="9525">
            <a:solidFill>
              <a:schemeClr val="bg1"/>
            </a:solidFill>
            <a:round/>
            <a:headEnd/>
            <a:tailEnd/>
          </a:ln>
          <a:effectLst>
            <a:outerShdw blurRad="40000" dist="23000" dir="5400000" rotWithShape="0">
              <a:srgbClr val="808080">
                <a:alpha val="34999"/>
              </a:srgbClr>
            </a:outerShdw>
          </a:effectLst>
        </p:spPr>
        <p:txBody>
          <a:bodyPr lIns="152396" tIns="76198" rIns="152396" bIns="76198" anchor="ctr"/>
          <a:lstStyle/>
          <a:p>
            <a:pPr algn="ctr" defTabSz="571500">
              <a:defRPr/>
            </a:pPr>
            <a:r>
              <a:rPr lang="en-GB" sz="1250" dirty="0">
                <a:solidFill>
                  <a:srgbClr val="1F497D"/>
                </a:solidFill>
                <a:cs typeface="Calibri"/>
                <a:sym typeface="Gill Sans" charset="0"/>
              </a:rPr>
              <a:t>Atlas</a:t>
            </a:r>
          </a:p>
          <a:p>
            <a:pPr algn="ctr" defTabSz="571500">
              <a:defRPr/>
            </a:pPr>
            <a:r>
              <a:rPr lang="en-GB" sz="1250" dirty="0">
                <a:solidFill>
                  <a:srgbClr val="1F497D"/>
                </a:solidFill>
                <a:cs typeface="Calibri"/>
                <a:sym typeface="Gill Sans" charset="0"/>
              </a:rPr>
              <a:t>Metadata repository</a:t>
            </a:r>
          </a:p>
        </p:txBody>
      </p:sp>
      <p:sp>
        <p:nvSpPr>
          <p:cNvPr id="356" name="Can 355"/>
          <p:cNvSpPr>
            <a:spLocks noChangeArrowheads="1"/>
          </p:cNvSpPr>
          <p:nvPr/>
        </p:nvSpPr>
        <p:spPr bwMode="auto">
          <a:xfrm>
            <a:off x="3627912" y="3601805"/>
            <a:ext cx="1119599" cy="984856"/>
          </a:xfrm>
          <a:prstGeom prst="can">
            <a:avLst>
              <a:gd name="adj" fmla="val 25000"/>
            </a:avLst>
          </a:prstGeom>
          <a:solidFill>
            <a:srgbClr val="FFFFFF"/>
          </a:solidFill>
          <a:ln w="9525">
            <a:solidFill>
              <a:schemeClr val="bg1"/>
            </a:solidFill>
            <a:round/>
            <a:headEnd/>
            <a:tailEnd/>
          </a:ln>
          <a:effectLst>
            <a:outerShdw blurRad="40000" dist="23000" dir="5400000" rotWithShape="0">
              <a:srgbClr val="808080">
                <a:alpha val="34999"/>
              </a:srgbClr>
            </a:outerShdw>
          </a:effectLst>
        </p:spPr>
        <p:txBody>
          <a:bodyPr lIns="152396" tIns="76198" rIns="152396" bIns="76198" anchor="ctr"/>
          <a:lstStyle/>
          <a:p>
            <a:pPr algn="ctr" defTabSz="571500">
              <a:defRPr/>
            </a:pPr>
            <a:r>
              <a:rPr lang="en-GB" sz="1250" dirty="0">
                <a:solidFill>
                  <a:srgbClr val="1F497D"/>
                </a:solidFill>
                <a:cs typeface="Calibri"/>
                <a:sym typeface="Gill Sans" charset="0"/>
              </a:rPr>
              <a:t>IBM</a:t>
            </a:r>
          </a:p>
          <a:p>
            <a:pPr algn="ctr" defTabSz="571500">
              <a:defRPr/>
            </a:pPr>
            <a:r>
              <a:rPr lang="en-GB" sz="1250" dirty="0">
                <a:solidFill>
                  <a:srgbClr val="1F497D"/>
                </a:solidFill>
                <a:cs typeface="Calibri"/>
                <a:sym typeface="Gill Sans" charset="0"/>
              </a:rPr>
              <a:t>Metadata repository</a:t>
            </a:r>
          </a:p>
        </p:txBody>
      </p:sp>
      <p:sp>
        <p:nvSpPr>
          <p:cNvPr id="357" name="Can 356"/>
          <p:cNvSpPr>
            <a:spLocks noChangeArrowheads="1"/>
          </p:cNvSpPr>
          <p:nvPr/>
        </p:nvSpPr>
        <p:spPr bwMode="auto">
          <a:xfrm>
            <a:off x="1874484" y="3588889"/>
            <a:ext cx="1159208" cy="997773"/>
          </a:xfrm>
          <a:prstGeom prst="can">
            <a:avLst>
              <a:gd name="adj" fmla="val 25000"/>
            </a:avLst>
          </a:prstGeom>
          <a:solidFill>
            <a:srgbClr val="FFFFFF"/>
          </a:solidFill>
          <a:ln w="9525">
            <a:solidFill>
              <a:schemeClr val="bg1"/>
            </a:solidFill>
            <a:round/>
            <a:headEnd/>
            <a:tailEnd/>
          </a:ln>
          <a:effectLst>
            <a:outerShdw blurRad="40000" dist="23000" dir="5400000" rotWithShape="0">
              <a:srgbClr val="808080">
                <a:alpha val="34999"/>
              </a:srgbClr>
            </a:outerShdw>
          </a:effectLst>
        </p:spPr>
        <p:txBody>
          <a:bodyPr lIns="152396" tIns="76198" rIns="152396" bIns="76198" anchor="ctr"/>
          <a:lstStyle/>
          <a:p>
            <a:pPr algn="ctr" defTabSz="571500">
              <a:defRPr/>
            </a:pPr>
            <a:r>
              <a:rPr lang="en-GB" sz="1250" dirty="0">
                <a:solidFill>
                  <a:srgbClr val="1F497D"/>
                </a:solidFill>
                <a:cs typeface="Calibri"/>
                <a:sym typeface="Gill Sans" charset="0"/>
              </a:rPr>
              <a:t>Custom Metadata repository </a:t>
            </a:r>
          </a:p>
        </p:txBody>
      </p:sp>
      <p:sp>
        <p:nvSpPr>
          <p:cNvPr id="358" name="Rounded Rectangle 20"/>
          <p:cNvSpPr>
            <a:spLocks noChangeArrowheads="1"/>
          </p:cNvSpPr>
          <p:nvPr/>
        </p:nvSpPr>
        <p:spPr bwMode="auto">
          <a:xfrm>
            <a:off x="1139925" y="2786555"/>
            <a:ext cx="6159258" cy="445012"/>
          </a:xfrm>
          <a:prstGeom prst="roundRect">
            <a:avLst>
              <a:gd name="adj" fmla="val 22072"/>
            </a:avLst>
          </a:prstGeom>
          <a:solidFill>
            <a:srgbClr val="CCFFCC"/>
          </a:solidFill>
          <a:ln w="38100">
            <a:solidFill>
              <a:srgbClr val="A8A8A8"/>
            </a:solidFill>
            <a:prstDash val="sysDash"/>
            <a:round/>
            <a:headEnd/>
            <a:tailEnd/>
          </a:ln>
          <a:effectLst>
            <a:outerShdw dist="23000" dir="5400000" rotWithShape="0">
              <a:srgbClr val="808080">
                <a:alpha val="34998"/>
              </a:srgbClr>
            </a:outerShdw>
          </a:effectLst>
        </p:spPr>
        <p:txBody>
          <a:bodyPr lIns="152396" tIns="76198" rIns="152396" bIns="76198" anchor="ctr"/>
          <a:lstStyle>
            <a:lvl1pPr>
              <a:defRPr sz="11200">
                <a:solidFill>
                  <a:srgbClr val="000000"/>
                </a:solidFill>
                <a:latin typeface="Gill Sans" pitchFamily="1" charset="0"/>
                <a:ea typeface="ヒラギノ角ゴ ProN W3" pitchFamily="1" charset="-128"/>
                <a:sym typeface="Gill Sans" pitchFamily="1" charset="0"/>
              </a:defRPr>
            </a:lvl1pPr>
            <a:lvl2pPr marL="742950" indent="-285750">
              <a:defRPr sz="11200">
                <a:solidFill>
                  <a:srgbClr val="000000"/>
                </a:solidFill>
                <a:latin typeface="Gill Sans" pitchFamily="1" charset="0"/>
                <a:ea typeface="ヒラギノ角ゴ ProN W3" pitchFamily="1" charset="-128"/>
                <a:sym typeface="Gill Sans" pitchFamily="1" charset="0"/>
              </a:defRPr>
            </a:lvl2pPr>
            <a:lvl3pPr marL="1143000" indent="-228600">
              <a:defRPr sz="11200">
                <a:solidFill>
                  <a:srgbClr val="000000"/>
                </a:solidFill>
                <a:latin typeface="Gill Sans" pitchFamily="1" charset="0"/>
                <a:ea typeface="ヒラギノ角ゴ ProN W3" pitchFamily="1" charset="-128"/>
                <a:sym typeface="Gill Sans" pitchFamily="1" charset="0"/>
              </a:defRPr>
            </a:lvl3pPr>
            <a:lvl4pPr marL="1600200" indent="-228600">
              <a:defRPr sz="11200">
                <a:solidFill>
                  <a:srgbClr val="000000"/>
                </a:solidFill>
                <a:latin typeface="Gill Sans" pitchFamily="1" charset="0"/>
                <a:ea typeface="ヒラギノ角ゴ ProN W3" pitchFamily="1" charset="-128"/>
                <a:sym typeface="Gill Sans" pitchFamily="1" charset="0"/>
              </a:defRPr>
            </a:lvl4pPr>
            <a:lvl5pPr marL="2057400" indent="-228600">
              <a:defRPr sz="11200">
                <a:solidFill>
                  <a:srgbClr val="000000"/>
                </a:solidFill>
                <a:latin typeface="Gill Sans" pitchFamily="1" charset="0"/>
                <a:ea typeface="ヒラギノ角ゴ ProN W3" pitchFamily="1" charset="-128"/>
                <a:sym typeface="Gill Sans" pitchFamily="1" charset="0"/>
              </a:defRPr>
            </a:lvl5pPr>
            <a:lvl6pPr marL="25146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6pPr>
            <a:lvl7pPr marL="29718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7pPr>
            <a:lvl8pPr marL="34290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8pPr>
            <a:lvl9pPr marL="38862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9pPr>
          </a:lstStyle>
          <a:p>
            <a:pPr algn="r" defTabSz="571500"/>
            <a:r>
              <a:rPr lang="en-GB" altLang="nl-NL" sz="1250" dirty="0">
                <a:solidFill>
                  <a:srgbClr val="1F497D"/>
                </a:solidFill>
                <a:latin typeface="Calibri" panose="020F0502020204030204" pitchFamily="34" charset="0"/>
              </a:rPr>
              <a:t>Open Metadata Repository Service</a:t>
            </a:r>
          </a:p>
          <a:p>
            <a:pPr algn="r" defTabSz="571500"/>
            <a:endParaRPr lang="en-GB" altLang="nl-NL" sz="875" dirty="0">
              <a:solidFill>
                <a:srgbClr val="1F497D"/>
              </a:solidFill>
              <a:latin typeface="Calibri" panose="020F0502020204030204" pitchFamily="34" charset="0"/>
            </a:endParaRPr>
          </a:p>
        </p:txBody>
      </p:sp>
      <p:sp>
        <p:nvSpPr>
          <p:cNvPr id="359" name="Rounded Rectangle 20"/>
          <p:cNvSpPr>
            <a:spLocks noChangeArrowheads="1"/>
          </p:cNvSpPr>
          <p:nvPr/>
        </p:nvSpPr>
        <p:spPr bwMode="auto">
          <a:xfrm>
            <a:off x="1136295" y="2375329"/>
            <a:ext cx="6149117" cy="411226"/>
          </a:xfrm>
          <a:prstGeom prst="roundRect">
            <a:avLst>
              <a:gd name="adj" fmla="val 25440"/>
            </a:avLst>
          </a:prstGeom>
          <a:solidFill>
            <a:srgbClr val="CCFFCC"/>
          </a:solidFill>
          <a:ln w="38100">
            <a:solidFill>
              <a:srgbClr val="A8A8A8"/>
            </a:solidFill>
            <a:prstDash val="sysDash"/>
            <a:round/>
            <a:headEnd/>
            <a:tailEnd/>
          </a:ln>
          <a:effectLst>
            <a:outerShdw dist="23000" dir="5400000" rotWithShape="0">
              <a:srgbClr val="808080">
                <a:alpha val="34998"/>
              </a:srgbClr>
            </a:outerShdw>
          </a:effectLst>
        </p:spPr>
        <p:txBody>
          <a:bodyPr lIns="152396" tIns="76198" rIns="152396" bIns="76198" anchor="ctr"/>
          <a:lstStyle>
            <a:lvl1pPr>
              <a:defRPr sz="11200">
                <a:solidFill>
                  <a:srgbClr val="000000"/>
                </a:solidFill>
                <a:latin typeface="Gill Sans" pitchFamily="1" charset="0"/>
                <a:ea typeface="ヒラギノ角ゴ ProN W3" pitchFamily="1" charset="-128"/>
                <a:sym typeface="Gill Sans" pitchFamily="1" charset="0"/>
              </a:defRPr>
            </a:lvl1pPr>
            <a:lvl2pPr marL="742950" indent="-285750">
              <a:defRPr sz="11200">
                <a:solidFill>
                  <a:srgbClr val="000000"/>
                </a:solidFill>
                <a:latin typeface="Gill Sans" pitchFamily="1" charset="0"/>
                <a:ea typeface="ヒラギノ角ゴ ProN W3" pitchFamily="1" charset="-128"/>
                <a:sym typeface="Gill Sans" pitchFamily="1" charset="0"/>
              </a:defRPr>
            </a:lvl2pPr>
            <a:lvl3pPr marL="1143000" indent="-228600">
              <a:defRPr sz="11200">
                <a:solidFill>
                  <a:srgbClr val="000000"/>
                </a:solidFill>
                <a:latin typeface="Gill Sans" pitchFamily="1" charset="0"/>
                <a:ea typeface="ヒラギノ角ゴ ProN W3" pitchFamily="1" charset="-128"/>
                <a:sym typeface="Gill Sans" pitchFamily="1" charset="0"/>
              </a:defRPr>
            </a:lvl3pPr>
            <a:lvl4pPr marL="1600200" indent="-228600">
              <a:defRPr sz="11200">
                <a:solidFill>
                  <a:srgbClr val="000000"/>
                </a:solidFill>
                <a:latin typeface="Gill Sans" pitchFamily="1" charset="0"/>
                <a:ea typeface="ヒラギノ角ゴ ProN W3" pitchFamily="1" charset="-128"/>
                <a:sym typeface="Gill Sans" pitchFamily="1" charset="0"/>
              </a:defRPr>
            </a:lvl4pPr>
            <a:lvl5pPr marL="2057400" indent="-228600">
              <a:defRPr sz="11200">
                <a:solidFill>
                  <a:srgbClr val="000000"/>
                </a:solidFill>
                <a:latin typeface="Gill Sans" pitchFamily="1" charset="0"/>
                <a:ea typeface="ヒラギノ角ゴ ProN W3" pitchFamily="1" charset="-128"/>
                <a:sym typeface="Gill Sans" pitchFamily="1" charset="0"/>
              </a:defRPr>
            </a:lvl5pPr>
            <a:lvl6pPr marL="25146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6pPr>
            <a:lvl7pPr marL="29718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7pPr>
            <a:lvl8pPr marL="34290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8pPr>
            <a:lvl9pPr marL="3886200" indent="-228600" eaLnBrk="0" fontAlgn="base" hangingPunct="0">
              <a:spcBef>
                <a:spcPct val="0"/>
              </a:spcBef>
              <a:spcAft>
                <a:spcPct val="0"/>
              </a:spcAft>
              <a:defRPr sz="11200">
                <a:solidFill>
                  <a:srgbClr val="000000"/>
                </a:solidFill>
                <a:latin typeface="Gill Sans" pitchFamily="1" charset="0"/>
                <a:ea typeface="ヒラギノ角ゴ ProN W3" pitchFamily="1" charset="-128"/>
                <a:sym typeface="Gill Sans" pitchFamily="1" charset="0"/>
              </a:defRPr>
            </a:lvl9pPr>
          </a:lstStyle>
          <a:p>
            <a:pPr algn="r" defTabSz="571500"/>
            <a:r>
              <a:rPr lang="en-GB" altLang="nl-NL" sz="1250" dirty="0">
                <a:solidFill>
                  <a:srgbClr val="1F497D"/>
                </a:solidFill>
                <a:latin typeface="Calibri" panose="020F0502020204030204" pitchFamily="34" charset="0"/>
              </a:rPr>
              <a:t>Open Metadata Access Service</a:t>
            </a:r>
          </a:p>
          <a:p>
            <a:pPr algn="r" defTabSz="571500"/>
            <a:endParaRPr lang="en-GB" altLang="nl-NL" sz="875" dirty="0">
              <a:solidFill>
                <a:srgbClr val="1F497D"/>
              </a:solidFill>
              <a:latin typeface="Calibri" panose="020F0502020204030204" pitchFamily="34" charset="0"/>
            </a:endParaRPr>
          </a:p>
        </p:txBody>
      </p:sp>
      <p:sp>
        <p:nvSpPr>
          <p:cNvPr id="362" name="TextBox 361"/>
          <p:cNvSpPr txBox="1"/>
          <p:nvPr/>
        </p:nvSpPr>
        <p:spPr>
          <a:xfrm>
            <a:off x="7430337" y="2406086"/>
            <a:ext cx="882762" cy="737937"/>
          </a:xfrm>
          <a:prstGeom prst="rect">
            <a:avLst/>
          </a:prstGeom>
          <a:noFill/>
        </p:spPr>
        <p:txBody>
          <a:bodyPr wrap="square" lIns="22500" tIns="22500" rIns="22500" bIns="22500" rtlCol="0">
            <a:spAutoFit/>
          </a:bodyPr>
          <a:lstStyle/>
          <a:p>
            <a:pPr defTabSz="571500"/>
            <a:r>
              <a:rPr lang="nl-NL" sz="1500" b="1" dirty="0">
                <a:solidFill>
                  <a:srgbClr val="333333"/>
                </a:solidFill>
                <a:latin typeface="ING Me"/>
              </a:rPr>
              <a:t>Open and </a:t>
            </a:r>
            <a:r>
              <a:rPr lang="nl-NL" sz="1500" b="1" dirty="0" err="1">
                <a:solidFill>
                  <a:srgbClr val="333333"/>
                </a:solidFill>
                <a:latin typeface="ING Me"/>
              </a:rPr>
              <a:t>Unified</a:t>
            </a:r>
            <a:r>
              <a:rPr lang="nl-NL" sz="1500" b="1" dirty="0">
                <a:solidFill>
                  <a:srgbClr val="333333"/>
                </a:solidFill>
                <a:latin typeface="ING Me"/>
              </a:rPr>
              <a:t> Metadata</a:t>
            </a:r>
            <a:endParaRPr lang="en-US" sz="1500" b="1" dirty="0" err="1">
              <a:solidFill>
                <a:srgbClr val="333333"/>
              </a:solidFill>
              <a:latin typeface="ING Me"/>
            </a:endParaRPr>
          </a:p>
        </p:txBody>
      </p:sp>
      <p:sp>
        <p:nvSpPr>
          <p:cNvPr id="178" name="Title 1">
            <a:extLst>
              <a:ext uri="{FF2B5EF4-FFF2-40B4-BE49-F238E27FC236}">
                <a16:creationId xmlns="" xmlns:a16="http://schemas.microsoft.com/office/drawing/2014/main" id="{7A6460EF-3B6A-4119-AFEF-F52344786D28}"/>
              </a:ext>
            </a:extLst>
          </p:cNvPr>
          <p:cNvSpPr>
            <a:spLocks noGrp="1"/>
          </p:cNvSpPr>
          <p:nvPr>
            <p:ph type="title"/>
          </p:nvPr>
        </p:nvSpPr>
        <p:spPr>
          <a:xfrm>
            <a:off x="363456" y="274151"/>
            <a:ext cx="8520599" cy="564772"/>
          </a:xfrm>
        </p:spPr>
        <p:txBody>
          <a:bodyPr/>
          <a:lstStyle/>
          <a:p>
            <a:r>
              <a:rPr lang="en-US" sz="2800" spc="-20" dirty="0">
                <a:solidFill>
                  <a:schemeClr val="bg1"/>
                </a:solidFill>
                <a:latin typeface="Open Sans Light" pitchFamily="34" charset="0"/>
              </a:rPr>
              <a:t>WHAT NEEDS TO CHANGE</a:t>
            </a:r>
            <a:endParaRPr lang="en-GB" sz="2800" spc="-20" dirty="0">
              <a:solidFill>
                <a:schemeClr val="bg1"/>
              </a:solidFill>
              <a:latin typeface="Open Sans Light" pitchFamily="34" charset="0"/>
            </a:endParaRPr>
          </a:p>
        </p:txBody>
      </p:sp>
    </p:spTree>
    <p:extLst>
      <p:ext uri="{BB962C8B-B14F-4D97-AF65-F5344CB8AC3E}">
        <p14:creationId xmlns:p14="http://schemas.microsoft.com/office/powerpoint/2010/main" val="1973432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311146" y="1204912"/>
            <a:ext cx="5245235" cy="3182030"/>
          </a:xfrm>
        </p:spPr>
        <p:txBody>
          <a:bodyPr>
            <a:normAutofit/>
          </a:bodyPr>
          <a:lstStyle/>
          <a:p>
            <a:r>
              <a:rPr lang="en-GB" dirty="0"/>
              <a:t>Good metadata enables subject matter experts to collaborate around the data</a:t>
            </a:r>
          </a:p>
          <a:p>
            <a:pPr lvl="1"/>
            <a:r>
              <a:rPr lang="en-GB" dirty="0"/>
              <a:t>Locate the data they need, quickly and efficiently</a:t>
            </a:r>
          </a:p>
          <a:p>
            <a:pPr lvl="1"/>
            <a:r>
              <a:rPr lang="en-GB" dirty="0"/>
              <a:t>Feeding back their knowledge about the data and the uses they have made about it to help others and support economic evaluation of data</a:t>
            </a:r>
          </a:p>
          <a:p>
            <a:endParaRPr lang="en-GB" dirty="0"/>
          </a:p>
        </p:txBody>
      </p:sp>
      <p:grpSp>
        <p:nvGrpSpPr>
          <p:cNvPr id="14" name="Group 13">
            <a:extLst>
              <a:ext uri="{FF2B5EF4-FFF2-40B4-BE49-F238E27FC236}">
                <a16:creationId xmlns="" xmlns:a16="http://schemas.microsoft.com/office/drawing/2014/main" id="{BF966659-F38C-424A-BDB0-6A0E1E2A3341}"/>
              </a:ext>
            </a:extLst>
          </p:cNvPr>
          <p:cNvGrpSpPr>
            <a:grpSpLocks noChangeAspect="1"/>
          </p:cNvGrpSpPr>
          <p:nvPr/>
        </p:nvGrpSpPr>
        <p:grpSpPr>
          <a:xfrm>
            <a:off x="5856143" y="959166"/>
            <a:ext cx="2482042" cy="2560320"/>
            <a:chOff x="5226527" y="644145"/>
            <a:chExt cx="3712071" cy="3829146"/>
          </a:xfrm>
        </p:grpSpPr>
        <p:pic>
          <p:nvPicPr>
            <p:cNvPr id="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2036" y="3148635"/>
              <a:ext cx="895350" cy="982662"/>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cap="flat">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pic>
          <p:nvPicPr>
            <p:cNvPr id="5" name="Picture 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34048" y="644145"/>
              <a:ext cx="989013" cy="1131887"/>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cap="flat">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pic>
          <p:nvPicPr>
            <p:cNvPr id="6" name="Picture 2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24198" y="1325452"/>
              <a:ext cx="914400" cy="1141412"/>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cap="flat">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pic>
          <p:nvPicPr>
            <p:cNvPr id="7" name="Picture 2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00280" y="837477"/>
              <a:ext cx="823912" cy="971550"/>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cap="flat">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pic>
          <p:nvPicPr>
            <p:cNvPr id="8" name="Picture 2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708900" y="3403316"/>
              <a:ext cx="787400" cy="1069975"/>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cap="flat">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pic>
          <p:nvPicPr>
            <p:cNvPr id="9" name="Picture 1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226527" y="1788350"/>
              <a:ext cx="744538" cy="1106487"/>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cap="flat">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pic>
          <p:nvPicPr>
            <p:cNvPr id="10" name="Picture 4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944615" y="2949603"/>
              <a:ext cx="773113" cy="992188"/>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cap="flat">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grpSp>
          <p:nvGrpSpPr>
            <p:cNvPr id="11" name="Group 10"/>
            <p:cNvGrpSpPr/>
            <p:nvPr/>
          </p:nvGrpSpPr>
          <p:grpSpPr>
            <a:xfrm>
              <a:off x="6514553" y="2099900"/>
              <a:ext cx="1160032" cy="929955"/>
              <a:chOff x="5454524" y="2009903"/>
              <a:chExt cx="1160032" cy="929955"/>
            </a:xfrm>
          </p:grpSpPr>
          <p:sp>
            <p:nvSpPr>
              <p:cNvPr id="12" name="Can 11"/>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3" name="Multidocument 12"/>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pic>
        <p:nvPicPr>
          <p:cNvPr id="2050" name="Picture 2" descr="Image result for ing logo">
            <a:extLst>
              <a:ext uri="{FF2B5EF4-FFF2-40B4-BE49-F238E27FC236}">
                <a16:creationId xmlns="" xmlns:a16="http://schemas.microsoft.com/office/drawing/2014/main" id="{A15285D2-15D4-4261-91B5-1599A36B7B2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359356" y="4045013"/>
            <a:ext cx="1875692" cy="548640"/>
          </a:xfrm>
          <a:prstGeom prst="rect">
            <a:avLst/>
          </a:prstGeom>
          <a:noFill/>
          <a:extLst>
            <a:ext uri="{909E8E84-426E-40dd-AFC4-6F175D3DCCD1}">
              <a14:hiddenFill xmlns:a14="http://schemas.microsoft.com/office/drawing/2010/main" xmlns="">
                <a:solidFill>
                  <a:srgbClr val="FFFFFF"/>
                </a:solidFill>
              </a14:hiddenFill>
            </a:ext>
          </a:extLst>
        </p:spPr>
      </p:pic>
      <p:pic>
        <p:nvPicPr>
          <p:cNvPr id="2052" name="Picture 4" descr="Image result for ibm logo">
            <a:extLst>
              <a:ext uri="{FF2B5EF4-FFF2-40B4-BE49-F238E27FC236}">
                <a16:creationId xmlns="" xmlns:a16="http://schemas.microsoft.com/office/drawing/2014/main" id="{6D089228-5CA5-4BE5-B2DC-8271F49B217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690101" y="4045013"/>
            <a:ext cx="1097280" cy="548640"/>
          </a:xfrm>
          <a:prstGeom prst="rect">
            <a:avLst/>
          </a:prstGeom>
          <a:noFill/>
          <a:extLst>
            <a:ext uri="{909E8E84-426E-40dd-AFC4-6F175D3DCCD1}">
              <a14:hiddenFill xmlns:a14="http://schemas.microsoft.com/office/drawing/2010/main" xmlns="">
                <a:solidFill>
                  <a:srgbClr val="FFFFFF"/>
                </a:solidFill>
              </a14:hiddenFill>
            </a:ext>
          </a:extLst>
        </p:spPr>
      </p:pic>
      <p:pic>
        <p:nvPicPr>
          <p:cNvPr id="16" name="Picture 15" descr="A close up of a logo&#10;&#10;Description generated with very high confidence">
            <a:extLst>
              <a:ext uri="{FF2B5EF4-FFF2-40B4-BE49-F238E27FC236}">
                <a16:creationId xmlns="" xmlns:a16="http://schemas.microsoft.com/office/drawing/2014/main" id="{0A297B89-B2F7-46EF-934D-00593ACC470A}"/>
              </a:ext>
            </a:extLst>
          </p:cNvPr>
          <p:cNvPicPr>
            <a:picLocks noChangeAspect="1"/>
          </p:cNvPicPr>
          <p:nvPr/>
        </p:nvPicPr>
        <p:blipFill rotWithShape="1">
          <a:blip r:embed="rId12"/>
          <a:srcRect t="21161" b="22348"/>
          <a:stretch/>
        </p:blipFill>
        <p:spPr>
          <a:xfrm>
            <a:off x="6807022" y="3999293"/>
            <a:ext cx="1133073" cy="640080"/>
          </a:xfrm>
          <a:prstGeom prst="rect">
            <a:avLst/>
          </a:prstGeom>
        </p:spPr>
      </p:pic>
      <p:sp>
        <p:nvSpPr>
          <p:cNvPr id="21" name="Title 1">
            <a:extLst>
              <a:ext uri="{FF2B5EF4-FFF2-40B4-BE49-F238E27FC236}">
                <a16:creationId xmlns="" xmlns:a16="http://schemas.microsoft.com/office/drawing/2014/main" id="{30D42CA4-D854-448C-A3A3-3F4CC66485FA}"/>
              </a:ext>
            </a:extLst>
          </p:cNvPr>
          <p:cNvSpPr>
            <a:spLocks noGrp="1"/>
          </p:cNvSpPr>
          <p:nvPr>
            <p:ph type="title"/>
          </p:nvPr>
        </p:nvSpPr>
        <p:spPr>
          <a:xfrm>
            <a:off x="363456" y="274151"/>
            <a:ext cx="8520599" cy="564772"/>
          </a:xfrm>
        </p:spPr>
        <p:txBody>
          <a:bodyPr/>
          <a:lstStyle/>
          <a:p>
            <a:r>
              <a:rPr lang="en-US" sz="2800" spc="-20" dirty="0">
                <a:solidFill>
                  <a:schemeClr val="bg1"/>
                </a:solidFill>
                <a:latin typeface="Open Sans Light" pitchFamily="34" charset="0"/>
              </a:rPr>
              <a:t>CO-CREATION WITH PRACTITIONERS</a:t>
            </a:r>
            <a:endParaRPr lang="en-GB" sz="2800" spc="-20" dirty="0">
              <a:solidFill>
                <a:schemeClr val="bg1"/>
              </a:solidFill>
              <a:latin typeface="Open Sans Light" pitchFamily="34" charset="0"/>
            </a:endParaRPr>
          </a:p>
        </p:txBody>
      </p:sp>
      <p:pic>
        <p:nvPicPr>
          <p:cNvPr id="1026" name="Picture 2" descr="Related image">
            <a:extLst>
              <a:ext uri="{FF2B5EF4-FFF2-40B4-BE49-F238E27FC236}">
                <a16:creationId xmlns="" xmlns:a16="http://schemas.microsoft.com/office/drawing/2014/main" id="{FE16F1D2-E514-40FB-BBC2-A192A071FAC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63459" y="4045013"/>
            <a:ext cx="1354667" cy="548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50864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Content Placeholder 2">
            <a:extLst>
              <a:ext uri="{FF2B5EF4-FFF2-40B4-BE49-F238E27FC236}">
                <a16:creationId xmlns="" xmlns:a16="http://schemas.microsoft.com/office/drawing/2014/main" id="{A989C8D8-B5D1-40B8-8081-14C46BBD716F}"/>
              </a:ext>
            </a:extLst>
          </p:cNvPr>
          <p:cNvSpPr txBox="1">
            <a:spLocks/>
          </p:cNvSpPr>
          <p:nvPr/>
        </p:nvSpPr>
        <p:spPr>
          <a:xfrm>
            <a:off x="152400" y="1803666"/>
            <a:ext cx="4168427" cy="2733823"/>
          </a:xfrm>
          <a:prstGeom prst="rect">
            <a:avLst/>
          </a:prstGeom>
          <a:solidFill>
            <a:srgbClr val="595959"/>
          </a:solidFill>
          <a:ln>
            <a:noFill/>
          </a:ln>
        </p:spPr>
        <p:txBody>
          <a:bodyPr lIns="91425" tIns="91425" rIns="91425" bIns="91425" anchor="t" anchorCtr="0">
            <a:normAutofit fontScale="77500" lnSpcReduction="20000"/>
          </a:bodyPr>
          <a:lstStyle>
            <a:defPPr marR="0" lvl="0" algn="l" rtl="0">
              <a:lnSpc>
                <a:spcPct val="100000"/>
              </a:lnSpc>
              <a:spcBef>
                <a:spcPts val="0"/>
              </a:spcBef>
              <a:spcAft>
                <a:spcPts val="0"/>
              </a:spcAft>
            </a:defPPr>
            <a:lvl1pPr marL="0" marR="0" lvl="0" indent="0" algn="l" rtl="0">
              <a:lnSpc>
                <a:spcPct val="115000"/>
              </a:lnSpc>
              <a:spcBef>
                <a:spcPts val="0"/>
              </a:spcBef>
              <a:spcAft>
                <a:spcPts val="1600"/>
              </a:spcAft>
              <a:buClr>
                <a:schemeClr val="dk2"/>
              </a:buClr>
              <a:buFont typeface="Arial"/>
              <a:buNone/>
              <a:defRPr sz="1800" b="0" i="0" u="none" strike="noStrike" cap="none">
                <a:solidFill>
                  <a:schemeClr val="lt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r>
              <a:rPr lang="en-GB" dirty="0">
                <a:solidFill>
                  <a:schemeClr val="tx1"/>
                </a:solidFill>
              </a:rPr>
              <a:t>Your governance program if based on established definitions</a:t>
            </a:r>
          </a:p>
          <a:p>
            <a:r>
              <a:rPr lang="en-GB" dirty="0">
                <a:solidFill>
                  <a:schemeClr val="tx1"/>
                </a:solidFill>
              </a:rPr>
              <a:t>Allow a broader range of tools in your organization</a:t>
            </a:r>
          </a:p>
          <a:p>
            <a:r>
              <a:rPr lang="en-GB" dirty="0">
                <a:solidFill>
                  <a:schemeClr val="tx1"/>
                </a:solidFill>
              </a:rPr>
              <a:t>Automated governance processes protect and manage your data</a:t>
            </a:r>
          </a:p>
          <a:p>
            <a:pPr lvl="1">
              <a:spcAft>
                <a:spcPts val="600"/>
              </a:spcAft>
            </a:pPr>
            <a:r>
              <a:rPr lang="en-GB" dirty="0">
                <a:solidFill>
                  <a:schemeClr val="tx1"/>
                </a:solidFill>
              </a:rPr>
              <a:t>Metadata-driven access control</a:t>
            </a:r>
          </a:p>
          <a:p>
            <a:pPr lvl="1">
              <a:spcAft>
                <a:spcPts val="600"/>
              </a:spcAft>
            </a:pPr>
            <a:r>
              <a:rPr lang="en-GB" dirty="0">
                <a:solidFill>
                  <a:schemeClr val="tx1"/>
                </a:solidFill>
              </a:rPr>
              <a:t>Auditing, metering and monitoring</a:t>
            </a:r>
          </a:p>
          <a:p>
            <a:pPr lvl="1">
              <a:spcAft>
                <a:spcPts val="600"/>
              </a:spcAft>
            </a:pPr>
            <a:r>
              <a:rPr lang="en-GB" dirty="0">
                <a:solidFill>
                  <a:schemeClr val="tx1"/>
                </a:solidFill>
              </a:rPr>
              <a:t>Quality control and exception management</a:t>
            </a:r>
          </a:p>
          <a:p>
            <a:pPr lvl="1">
              <a:spcAft>
                <a:spcPts val="600"/>
              </a:spcAft>
            </a:pPr>
            <a:r>
              <a:rPr lang="en-GB" dirty="0">
                <a:solidFill>
                  <a:schemeClr val="tx1"/>
                </a:solidFill>
              </a:rPr>
              <a:t>Rights management</a:t>
            </a:r>
          </a:p>
        </p:txBody>
      </p:sp>
      <p:sp>
        <p:nvSpPr>
          <p:cNvPr id="48" name="Content Placeholder 2">
            <a:extLst>
              <a:ext uri="{FF2B5EF4-FFF2-40B4-BE49-F238E27FC236}">
                <a16:creationId xmlns="" xmlns:a16="http://schemas.microsoft.com/office/drawing/2014/main" id="{7C2D7F3E-EC5E-4846-B161-C15EF2A5B419}"/>
              </a:ext>
            </a:extLst>
          </p:cNvPr>
          <p:cNvSpPr txBox="1">
            <a:spLocks/>
          </p:cNvSpPr>
          <p:nvPr/>
        </p:nvSpPr>
        <p:spPr>
          <a:xfrm>
            <a:off x="4663872" y="1803666"/>
            <a:ext cx="4168427" cy="2733823"/>
          </a:xfrm>
          <a:prstGeom prst="rect">
            <a:avLst/>
          </a:prstGeom>
          <a:solidFill>
            <a:srgbClr val="595959"/>
          </a:solidFill>
          <a:ln>
            <a:noFill/>
          </a:ln>
        </p:spPr>
        <p:txBody>
          <a:bodyPr lIns="91425" tIns="91425" rIns="91425" bIns="91425" anchor="t" anchorCtr="0">
            <a:normAutofit fontScale="77500" lnSpcReduction="20000"/>
          </a:bodyPr>
          <a:lstStyle>
            <a:defPPr marR="0" lvl="0" algn="l" rtl="0">
              <a:lnSpc>
                <a:spcPct val="100000"/>
              </a:lnSpc>
              <a:spcBef>
                <a:spcPts val="0"/>
              </a:spcBef>
              <a:spcAft>
                <a:spcPts val="0"/>
              </a:spcAft>
              <a:defRPr/>
            </a:defPPr>
            <a:lvl1pPr marL="0" indent="0">
              <a:lnSpc>
                <a:spcPct val="115000"/>
              </a:lnSpc>
              <a:spcAft>
                <a:spcPts val="1600"/>
              </a:spcAft>
              <a:buClr>
                <a:schemeClr val="dk2"/>
              </a:buClr>
              <a:buFont typeface="Arial"/>
              <a:defRPr sz="1800">
                <a:solidFill>
                  <a:schemeClr val="tx1"/>
                </a:solidFill>
              </a:defRPr>
            </a:lvl1pPr>
            <a:lvl2pPr marL="457200" indent="0">
              <a:lnSpc>
                <a:spcPct val="115000"/>
              </a:lnSpc>
              <a:spcAft>
                <a:spcPts val="1600"/>
              </a:spcAft>
              <a:buClr>
                <a:schemeClr val="dk2"/>
              </a:buClr>
              <a:buFont typeface="Arial"/>
              <a:defRPr>
                <a:solidFill>
                  <a:schemeClr val="tx1"/>
                </a:solidFill>
              </a:defRPr>
            </a:lvl2pPr>
            <a:lvl3pPr marL="914400" indent="0">
              <a:lnSpc>
                <a:spcPct val="115000"/>
              </a:lnSpc>
              <a:spcAft>
                <a:spcPts val="1600"/>
              </a:spcAft>
              <a:buClr>
                <a:schemeClr val="dk2"/>
              </a:buClr>
              <a:buFont typeface="Arial"/>
              <a:defRPr>
                <a:solidFill>
                  <a:schemeClr val="lt2"/>
                </a:solidFill>
              </a:defRPr>
            </a:lvl3pPr>
            <a:lvl4pPr marL="1371600" indent="0">
              <a:lnSpc>
                <a:spcPct val="115000"/>
              </a:lnSpc>
              <a:spcAft>
                <a:spcPts val="1600"/>
              </a:spcAft>
              <a:buClr>
                <a:schemeClr val="dk2"/>
              </a:buClr>
              <a:buFont typeface="Arial"/>
              <a:defRPr>
                <a:solidFill>
                  <a:schemeClr val="lt2"/>
                </a:solidFill>
              </a:defRPr>
            </a:lvl4pPr>
            <a:lvl5pPr marL="1828800" indent="0">
              <a:lnSpc>
                <a:spcPct val="115000"/>
              </a:lnSpc>
              <a:spcAft>
                <a:spcPts val="1600"/>
              </a:spcAft>
              <a:buClr>
                <a:schemeClr val="dk2"/>
              </a:buClr>
              <a:buFont typeface="Arial"/>
              <a:defRPr>
                <a:solidFill>
                  <a:schemeClr val="lt2"/>
                </a:solidFill>
              </a:defRPr>
            </a:lvl5pPr>
            <a:lvl6pPr marL="2286000" indent="0">
              <a:lnSpc>
                <a:spcPct val="115000"/>
              </a:lnSpc>
              <a:spcAft>
                <a:spcPts val="1600"/>
              </a:spcAft>
              <a:buClr>
                <a:schemeClr val="dk2"/>
              </a:buClr>
              <a:buFont typeface="Arial"/>
              <a:defRPr>
                <a:solidFill>
                  <a:schemeClr val="dk2"/>
                </a:solidFill>
              </a:defRPr>
            </a:lvl6pPr>
            <a:lvl7pPr marL="2743200" indent="0">
              <a:lnSpc>
                <a:spcPct val="115000"/>
              </a:lnSpc>
              <a:spcAft>
                <a:spcPts val="1600"/>
              </a:spcAft>
              <a:buClr>
                <a:schemeClr val="dk2"/>
              </a:buClr>
              <a:buFont typeface="Arial"/>
              <a:defRPr>
                <a:solidFill>
                  <a:schemeClr val="dk2"/>
                </a:solidFill>
              </a:defRPr>
            </a:lvl7pPr>
            <a:lvl8pPr marL="3200400" indent="0">
              <a:lnSpc>
                <a:spcPct val="115000"/>
              </a:lnSpc>
              <a:spcAft>
                <a:spcPts val="1600"/>
              </a:spcAft>
              <a:buClr>
                <a:schemeClr val="dk2"/>
              </a:buClr>
              <a:buFont typeface="Arial"/>
              <a:defRPr>
                <a:solidFill>
                  <a:schemeClr val="dk2"/>
                </a:solidFill>
              </a:defRPr>
            </a:lvl8pPr>
            <a:lvl9pPr marL="3657600" indent="0">
              <a:lnSpc>
                <a:spcPct val="115000"/>
              </a:lnSpc>
              <a:spcAft>
                <a:spcPts val="1600"/>
              </a:spcAft>
              <a:buClr>
                <a:schemeClr val="dk2"/>
              </a:buClr>
              <a:buFont typeface="Arial"/>
              <a:defRPr>
                <a:solidFill>
                  <a:schemeClr val="dk2"/>
                </a:solidFill>
              </a:defRPr>
            </a:lvl9pPr>
          </a:lstStyle>
          <a:p>
            <a:r>
              <a:rPr lang="en-GB" dirty="0"/>
              <a:t>Your metadata offerings will deliver value faster as they tap into metadata collected by other vendor’s tools.</a:t>
            </a:r>
          </a:p>
          <a:p>
            <a:r>
              <a:rPr lang="en-GB" dirty="0"/>
              <a:t>ODPi packages extend your metadata system’s and tools’ capabilities</a:t>
            </a:r>
          </a:p>
          <a:p>
            <a:r>
              <a:rPr lang="en-GB" dirty="0"/>
              <a:t>Conformance tests minimize your effort in being compliant with key standards and regulations.</a:t>
            </a:r>
          </a:p>
          <a:p>
            <a:r>
              <a:rPr lang="en-GB" dirty="0"/>
              <a:t>Customers have increased confidence in your tools and services due to ODPi certification. </a:t>
            </a:r>
          </a:p>
        </p:txBody>
      </p:sp>
      <p:sp>
        <p:nvSpPr>
          <p:cNvPr id="49" name="Content Placeholder 2">
            <a:extLst>
              <a:ext uri="{FF2B5EF4-FFF2-40B4-BE49-F238E27FC236}">
                <a16:creationId xmlns="" xmlns:a16="http://schemas.microsoft.com/office/drawing/2014/main" id="{B244C364-E493-4FEC-A262-AAB63D4B56E4}"/>
              </a:ext>
            </a:extLst>
          </p:cNvPr>
          <p:cNvSpPr txBox="1">
            <a:spLocks/>
          </p:cNvSpPr>
          <p:nvPr/>
        </p:nvSpPr>
        <p:spPr>
          <a:xfrm>
            <a:off x="152400" y="1214195"/>
            <a:ext cx="4168427" cy="666352"/>
          </a:xfrm>
          <a:prstGeom prst="rect">
            <a:avLst/>
          </a:prstGeom>
          <a:solidFill>
            <a:srgbClr val="6DCCDE"/>
          </a:solidFill>
          <a:ln>
            <a:noFill/>
          </a:ln>
        </p:spPr>
        <p:txBody>
          <a:bodyPr lIns="91425" tIns="91425" rIns="91425" bIns="91425" anchor="ctr" anchorCtr="0">
            <a:normAutofit/>
          </a:bodyPr>
          <a:lstStyle>
            <a:defPPr marR="0" lvl="0" algn="l" rtl="0">
              <a:lnSpc>
                <a:spcPct val="100000"/>
              </a:lnSpc>
              <a:spcBef>
                <a:spcPts val="0"/>
              </a:spcBef>
              <a:spcAft>
                <a:spcPts val="0"/>
              </a:spcAft>
            </a:defPPr>
            <a:lvl1pPr marL="0" marR="0" lvl="0" indent="0" algn="l" rtl="0">
              <a:lnSpc>
                <a:spcPct val="115000"/>
              </a:lnSpc>
              <a:spcBef>
                <a:spcPts val="0"/>
              </a:spcBef>
              <a:spcAft>
                <a:spcPts val="1600"/>
              </a:spcAft>
              <a:buClr>
                <a:schemeClr val="dk2"/>
              </a:buClr>
              <a:buFont typeface="Arial"/>
              <a:buNone/>
              <a:defRPr sz="1800" b="0" i="0" u="none" strike="noStrike" cap="none">
                <a:solidFill>
                  <a:schemeClr val="lt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pPr algn="ctr"/>
            <a:r>
              <a:rPr lang="en-GB" dirty="0"/>
              <a:t>Data Governance Professionals</a:t>
            </a:r>
          </a:p>
        </p:txBody>
      </p:sp>
      <p:sp>
        <p:nvSpPr>
          <p:cNvPr id="51" name="Content Placeholder 2">
            <a:extLst>
              <a:ext uri="{FF2B5EF4-FFF2-40B4-BE49-F238E27FC236}">
                <a16:creationId xmlns="" xmlns:a16="http://schemas.microsoft.com/office/drawing/2014/main" id="{86E0435A-D74A-466B-B47E-F8E67C2C84E5}"/>
              </a:ext>
            </a:extLst>
          </p:cNvPr>
          <p:cNvSpPr txBox="1">
            <a:spLocks/>
          </p:cNvSpPr>
          <p:nvPr/>
        </p:nvSpPr>
        <p:spPr>
          <a:xfrm>
            <a:off x="4663872" y="1214195"/>
            <a:ext cx="4168427" cy="666352"/>
          </a:xfrm>
          <a:prstGeom prst="rect">
            <a:avLst/>
          </a:prstGeom>
          <a:solidFill>
            <a:srgbClr val="6DCCDE"/>
          </a:solidFill>
          <a:ln>
            <a:noFill/>
          </a:ln>
        </p:spPr>
        <p:txBody>
          <a:bodyPr lIns="91425" tIns="91425" rIns="91425" bIns="91425" anchor="ctr" anchorCtr="0">
            <a:normAutofit/>
          </a:bodyPr>
          <a:lstStyle>
            <a:defPPr marR="0" lvl="0" algn="l" rtl="0">
              <a:lnSpc>
                <a:spcPct val="100000"/>
              </a:lnSpc>
              <a:spcBef>
                <a:spcPts val="0"/>
              </a:spcBef>
              <a:spcAft>
                <a:spcPts val="0"/>
              </a:spcAft>
            </a:defPPr>
            <a:lvl1pPr marL="0" marR="0" lvl="0" indent="0" algn="l" rtl="0">
              <a:lnSpc>
                <a:spcPct val="115000"/>
              </a:lnSpc>
              <a:spcBef>
                <a:spcPts val="0"/>
              </a:spcBef>
              <a:spcAft>
                <a:spcPts val="1600"/>
              </a:spcAft>
              <a:buClr>
                <a:schemeClr val="dk2"/>
              </a:buClr>
              <a:buFont typeface="Arial"/>
              <a:buNone/>
              <a:defRPr sz="1800" b="0" i="0" u="none" strike="noStrike" cap="none">
                <a:solidFill>
                  <a:schemeClr val="lt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pPr algn="ctr"/>
            <a:r>
              <a:rPr lang="en-GB" dirty="0"/>
              <a:t>Vendors	</a:t>
            </a:r>
          </a:p>
        </p:txBody>
      </p:sp>
      <p:sp>
        <p:nvSpPr>
          <p:cNvPr id="60" name="Title 1">
            <a:extLst>
              <a:ext uri="{FF2B5EF4-FFF2-40B4-BE49-F238E27FC236}">
                <a16:creationId xmlns="" xmlns:a16="http://schemas.microsoft.com/office/drawing/2014/main" id="{7E68D253-0316-4A94-A8FB-77509B32C2A7}"/>
              </a:ext>
            </a:extLst>
          </p:cNvPr>
          <p:cNvSpPr>
            <a:spLocks noGrp="1"/>
          </p:cNvSpPr>
          <p:nvPr>
            <p:ph type="title"/>
          </p:nvPr>
        </p:nvSpPr>
        <p:spPr>
          <a:xfrm>
            <a:off x="363456" y="274151"/>
            <a:ext cx="8520599" cy="564772"/>
          </a:xfrm>
        </p:spPr>
        <p:txBody>
          <a:bodyPr/>
          <a:lstStyle/>
          <a:p>
            <a:r>
              <a:rPr lang="en-US" sz="2800" spc="-20" dirty="0">
                <a:solidFill>
                  <a:schemeClr val="bg1"/>
                </a:solidFill>
                <a:latin typeface="Open Sans Light" pitchFamily="34" charset="0"/>
              </a:rPr>
              <a:t>HOW THIS HELPS</a:t>
            </a:r>
            <a:endParaRPr lang="en-GB" sz="2800" spc="-20" dirty="0">
              <a:solidFill>
                <a:schemeClr val="bg1"/>
              </a:solidFill>
              <a:latin typeface="Open Sans Light" pitchFamily="34" charset="0"/>
            </a:endParaRPr>
          </a:p>
        </p:txBody>
      </p:sp>
    </p:spTree>
    <p:extLst>
      <p:ext uri="{BB962C8B-B14F-4D97-AF65-F5344CB8AC3E}">
        <p14:creationId xmlns:p14="http://schemas.microsoft.com/office/powerpoint/2010/main" val="20607655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5F711A1D-7CAD-481E-89B9-1339D6777712}"/>
              </a:ext>
            </a:extLst>
          </p:cNvPr>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14</a:t>
            </a:fld>
            <a:endParaRPr lang="en-US" sz="1000" b="0" i="0" u="none" strike="noStrike" cap="none" dirty="0">
              <a:solidFill>
                <a:srgbClr val="434343"/>
              </a:solidFill>
              <a:latin typeface="Arial"/>
              <a:ea typeface="Arial"/>
              <a:cs typeface="Arial"/>
              <a:sym typeface="Arial"/>
            </a:endParaRPr>
          </a:p>
        </p:txBody>
      </p:sp>
      <p:sp>
        <p:nvSpPr>
          <p:cNvPr id="5" name="Title 1">
            <a:extLst>
              <a:ext uri="{FF2B5EF4-FFF2-40B4-BE49-F238E27FC236}">
                <a16:creationId xmlns="" xmlns:a16="http://schemas.microsoft.com/office/drawing/2014/main" id="{80BB4BF9-B919-4572-87E2-4CDB6EF4E8C7}"/>
              </a:ext>
            </a:extLst>
          </p:cNvPr>
          <p:cNvSpPr>
            <a:spLocks noGrp="1"/>
          </p:cNvSpPr>
          <p:nvPr>
            <p:ph type="title"/>
          </p:nvPr>
        </p:nvSpPr>
        <p:spPr>
          <a:xfrm>
            <a:off x="363456" y="274151"/>
            <a:ext cx="8520599" cy="564772"/>
          </a:xfrm>
        </p:spPr>
        <p:txBody>
          <a:bodyPr/>
          <a:lstStyle/>
          <a:p>
            <a:r>
              <a:rPr lang="en-US" sz="2800" spc="-20" dirty="0" err="1">
                <a:solidFill>
                  <a:schemeClr val="bg1"/>
                </a:solidFill>
                <a:latin typeface="Open Sans Light" pitchFamily="34" charset="0"/>
              </a:rPr>
              <a:t>ODPi</a:t>
            </a:r>
            <a:r>
              <a:rPr lang="en-US" sz="2800" spc="-20" dirty="0">
                <a:solidFill>
                  <a:schemeClr val="bg1"/>
                </a:solidFill>
                <a:latin typeface="Open Sans Light" pitchFamily="34" charset="0"/>
              </a:rPr>
              <a:t> – A NEUTRAL HOME FOR COLLABORATION</a:t>
            </a:r>
            <a:endParaRPr lang="en-GB" sz="2800" spc="-20" dirty="0">
              <a:solidFill>
                <a:schemeClr val="bg1"/>
              </a:solidFill>
              <a:latin typeface="Open Sans Light" pitchFamily="34" charset="0"/>
            </a:endParaRPr>
          </a:p>
        </p:txBody>
      </p:sp>
      <p:pic>
        <p:nvPicPr>
          <p:cNvPr id="2050" name="Picture 2" descr="https://www.odpi.org/wp-content/uploads/sites/9/2017/05/image_dep_cont_twitter-1024x504.png">
            <a:extLst>
              <a:ext uri="{FF2B5EF4-FFF2-40B4-BE49-F238E27FC236}">
                <a16:creationId xmlns="" xmlns:a16="http://schemas.microsoft.com/office/drawing/2014/main" id="{E077A3B5-62FA-429C-8CD3-743D0FF684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736" y="957547"/>
            <a:ext cx="7850038" cy="38636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78221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4098" name="Picture 2" descr="C:\Users\Tayyab\Desktop\gwallacelf\16.jpg"/>
          <p:cNvPicPr>
            <a:picLocks noChangeAspect="1" noChangeArrowheads="1"/>
          </p:cNvPicPr>
          <p:nvPr/>
        </p:nvPicPr>
        <p:blipFill>
          <a:blip r:embed="rId3"/>
          <a:srcRect/>
          <a:stretch>
            <a:fillRect/>
          </a:stretch>
        </p:blipFill>
        <p:spPr bwMode="auto">
          <a:xfrm>
            <a:off x="295700" y="1238616"/>
            <a:ext cx="8610600" cy="3708033"/>
          </a:xfrm>
          <a:prstGeom prst="rect">
            <a:avLst/>
          </a:prstGeom>
          <a:noFill/>
        </p:spPr>
      </p:pic>
      <p:sp>
        <p:nvSpPr>
          <p:cNvPr id="54" name="Shape 54"/>
          <p:cNvSpPr txBox="1">
            <a:spLocks noGrp="1"/>
          </p:cNvSpPr>
          <p:nvPr>
            <p:ph type="title"/>
          </p:nvPr>
        </p:nvSpPr>
        <p:spPr>
          <a:xfrm>
            <a:off x="311700" y="263876"/>
            <a:ext cx="8520599" cy="572699"/>
          </a:xfrm>
          <a:prstGeom prst="rect">
            <a:avLst/>
          </a:prstGeom>
          <a:noFill/>
          <a:ln>
            <a:noFill/>
          </a:ln>
        </p:spPr>
        <p:txBody>
          <a:bodyPr lIns="91425" tIns="91425" rIns="91425" bIns="91425" anchor="t" anchorCtr="0">
            <a:noAutofit/>
          </a:bodyPr>
          <a:lstStyle/>
          <a:p>
            <a:pPr lvl="0"/>
            <a:r>
              <a:rPr lang="en-US" sz="2800" spc="-20" dirty="0">
                <a:solidFill>
                  <a:schemeClr val="bg1"/>
                </a:solidFill>
                <a:latin typeface="Open Sans Light" pitchFamily="34" charset="0"/>
                <a:ea typeface="Open Sans Light" pitchFamily="34" charset="0"/>
                <a:cs typeface="Open Sans Light" pitchFamily="34" charset="0"/>
              </a:rPr>
              <a:t>GET </a:t>
            </a:r>
            <a:r>
              <a:rPr lang="en-US" sz="2800" spc="-20" dirty="0">
                <a:solidFill>
                  <a:schemeClr val="bg1"/>
                </a:solidFill>
                <a:latin typeface="Open Sans Extrabold" pitchFamily="34" charset="0"/>
                <a:ea typeface="Open Sans Extrabold" pitchFamily="34" charset="0"/>
                <a:cs typeface="Open Sans Extrabold" pitchFamily="34" charset="0"/>
              </a:rPr>
              <a:t>INVOLVED</a:t>
            </a:r>
            <a:r>
              <a:rPr lang="en-US" sz="2800" spc="-20" dirty="0">
                <a:solidFill>
                  <a:schemeClr val="bg1"/>
                </a:solidFill>
                <a:latin typeface="Open Sans Light" pitchFamily="34" charset="0"/>
                <a:ea typeface="Open Sans Light" pitchFamily="34" charset="0"/>
                <a:cs typeface="Open Sans Light" pitchFamily="34" charset="0"/>
              </a:rPr>
              <a:t> WITH </a:t>
            </a:r>
            <a:r>
              <a:rPr lang="en-US" sz="2800" spc="-20" dirty="0" err="1">
                <a:solidFill>
                  <a:schemeClr val="bg1"/>
                </a:solidFill>
                <a:latin typeface="Open Sans Extrabold" pitchFamily="34" charset="0"/>
                <a:ea typeface="Open Sans Extrabold" pitchFamily="34" charset="0"/>
                <a:cs typeface="Open Sans Extrabold" pitchFamily="34" charset="0"/>
              </a:rPr>
              <a:t>ODPi</a:t>
            </a:r>
            <a:r>
              <a:rPr lang="en-US" sz="2800" spc="-20" dirty="0">
                <a:solidFill>
                  <a:schemeClr val="bg1"/>
                </a:solidFill>
                <a:latin typeface="Open Sans Extrabold" pitchFamily="34" charset="0"/>
                <a:ea typeface="Open Sans Extrabold" pitchFamily="34" charset="0"/>
                <a:cs typeface="Open Sans Extrabold" pitchFamily="34" charset="0"/>
              </a:rPr>
              <a:t> DATA GOVERNANCE</a:t>
            </a:r>
            <a:endParaRPr lang="en-US" sz="2800" b="1" spc="-20" dirty="0">
              <a:solidFill>
                <a:schemeClr val="bg1"/>
              </a:solidFill>
              <a:latin typeface="Open Sans Extrabold" pitchFamily="34" charset="0"/>
              <a:ea typeface="Open Sans Extrabold" pitchFamily="34" charset="0"/>
              <a:cs typeface="Open Sans Extrabold" pitchFamily="34" charset="0"/>
            </a:endParaRPr>
          </a:p>
        </p:txBody>
      </p:sp>
      <p:sp>
        <p:nvSpPr>
          <p:cNvPr id="7" name="Rectangle 6"/>
          <p:cNvSpPr/>
          <p:nvPr/>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 xmlns:a16="http://schemas.microsoft.com/office/drawing/2014/main" id="{5DCE3D2E-D3D2-4F9B-B6AE-0A8C3A3B3AB6}"/>
              </a:ext>
            </a:extLst>
          </p:cNvPr>
          <p:cNvSpPr/>
          <p:nvPr/>
        </p:nvSpPr>
        <p:spPr>
          <a:xfrm>
            <a:off x="4002657" y="1362974"/>
            <a:ext cx="4903643" cy="3450566"/>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 name="Content Placeholder 4"/>
          <p:cNvSpPr>
            <a:spLocks noGrp="1"/>
          </p:cNvSpPr>
          <p:nvPr>
            <p:ph idx="1"/>
          </p:nvPr>
        </p:nvSpPr>
        <p:spPr>
          <a:xfrm>
            <a:off x="4227615" y="4179650"/>
            <a:ext cx="4149647" cy="488580"/>
          </a:xfrm>
        </p:spPr>
        <p:txBody>
          <a:bodyPr/>
          <a:lstStyle/>
          <a:p>
            <a:pPr>
              <a:lnSpc>
                <a:spcPct val="100000"/>
              </a:lnSpc>
              <a:spcAft>
                <a:spcPts val="0"/>
              </a:spcAft>
              <a:buClr>
                <a:schemeClr val="accent1">
                  <a:lumMod val="50000"/>
                </a:schemeClr>
              </a:buClr>
            </a:pPr>
            <a:r>
              <a:rPr lang="en-GB" dirty="0" smtClean="0">
                <a:solidFill>
                  <a:srgbClr val="000000"/>
                </a:solidFill>
              </a:rPr>
              <a:t>Have your organization support </a:t>
            </a:r>
            <a:r>
              <a:rPr lang="en-GB" dirty="0" err="1" smtClean="0">
                <a:solidFill>
                  <a:srgbClr val="000000"/>
                </a:solidFill>
              </a:rPr>
              <a:t>ODPi</a:t>
            </a:r>
            <a:endParaRPr lang="en-GB" dirty="0">
              <a:solidFill>
                <a:srgbClr val="000000"/>
              </a:solidFill>
            </a:endParaRPr>
          </a:p>
          <a:p>
            <a:pPr>
              <a:lnSpc>
                <a:spcPct val="100000"/>
              </a:lnSpc>
              <a:spcAft>
                <a:spcPts val="0"/>
              </a:spcAft>
              <a:buClr>
                <a:schemeClr val="accent1">
                  <a:lumMod val="50000"/>
                </a:schemeClr>
              </a:buClr>
            </a:pPr>
            <a:r>
              <a:rPr lang="en-GB" dirty="0">
                <a:solidFill>
                  <a:srgbClr val="000000"/>
                </a:solidFill>
                <a:hlinkClick r:id="rId4"/>
              </a:rPr>
              <a:t>https://</a:t>
            </a:r>
            <a:r>
              <a:rPr lang="en-GB" dirty="0" smtClean="0">
                <a:solidFill>
                  <a:srgbClr val="000000"/>
                </a:solidFill>
                <a:hlinkClick r:id="rId4"/>
              </a:rPr>
              <a:t>www.odpi.org/about/join</a:t>
            </a:r>
            <a:r>
              <a:rPr lang="en-GB" dirty="0" smtClean="0">
                <a:solidFill>
                  <a:srgbClr val="000000"/>
                </a:solidFill>
              </a:rPr>
              <a:t> </a:t>
            </a:r>
            <a:endParaRPr lang="en-GB" dirty="0">
              <a:solidFill>
                <a:srgbClr val="000000"/>
              </a:solidFill>
            </a:endParaRPr>
          </a:p>
          <a:p>
            <a:pPr>
              <a:buClr>
                <a:schemeClr val="accent1">
                  <a:lumMod val="50000"/>
                </a:schemeClr>
              </a:buClr>
            </a:pPr>
            <a:endParaRPr lang="en-GB" dirty="0">
              <a:solidFill>
                <a:srgbClr val="000000"/>
              </a:solidFill>
            </a:endParaRPr>
          </a:p>
        </p:txBody>
      </p:sp>
      <p:sp>
        <p:nvSpPr>
          <p:cNvPr id="3" name="Rectangle 2">
            <a:extLst>
              <a:ext uri="{FF2B5EF4-FFF2-40B4-BE49-F238E27FC236}">
                <a16:creationId xmlns="" xmlns:a16="http://schemas.microsoft.com/office/drawing/2014/main" id="{EBCA300A-16A5-4264-9A4A-FCA240915100}"/>
              </a:ext>
            </a:extLst>
          </p:cNvPr>
          <p:cNvSpPr/>
          <p:nvPr/>
        </p:nvSpPr>
        <p:spPr>
          <a:xfrm>
            <a:off x="4227615" y="1518943"/>
            <a:ext cx="4775666" cy="646331"/>
          </a:xfrm>
          <a:prstGeom prst="rect">
            <a:avLst/>
          </a:prstGeom>
        </p:spPr>
        <p:txBody>
          <a:bodyPr wrap="none">
            <a:spAutoFit/>
          </a:bodyPr>
          <a:lstStyle/>
          <a:p>
            <a:pPr>
              <a:buClr>
                <a:schemeClr val="accent1">
                  <a:lumMod val="50000"/>
                </a:schemeClr>
              </a:buClr>
            </a:pPr>
            <a:r>
              <a:rPr lang="en-GB" sz="1800" dirty="0" smtClean="0"/>
              <a:t>Check out </a:t>
            </a:r>
            <a:r>
              <a:rPr lang="en-GB" sz="1800" dirty="0" err="1" smtClean="0"/>
              <a:t>ODPi</a:t>
            </a:r>
            <a:r>
              <a:rPr lang="en-GB" sz="1800" dirty="0" smtClean="0"/>
              <a:t> Data Governance on GitHub</a:t>
            </a:r>
          </a:p>
          <a:p>
            <a:pPr>
              <a:buClr>
                <a:schemeClr val="accent1">
                  <a:lumMod val="50000"/>
                </a:schemeClr>
              </a:buClr>
            </a:pPr>
            <a:r>
              <a:rPr lang="en-GB" sz="1800" dirty="0">
                <a:hlinkClick r:id="rId5"/>
              </a:rPr>
              <a:t>https://</a:t>
            </a:r>
            <a:r>
              <a:rPr lang="en-GB" sz="1800" dirty="0" smtClean="0">
                <a:hlinkClick r:id="rId5"/>
              </a:rPr>
              <a:t>github.com/odpi/data-governance</a:t>
            </a:r>
            <a:r>
              <a:rPr lang="en-GB" sz="1800" dirty="0" smtClean="0"/>
              <a:t> </a:t>
            </a:r>
            <a:endParaRPr lang="en-GB" sz="1800" dirty="0"/>
          </a:p>
        </p:txBody>
      </p:sp>
      <p:sp>
        <p:nvSpPr>
          <p:cNvPr id="4" name="Rectangle 3">
            <a:extLst>
              <a:ext uri="{FF2B5EF4-FFF2-40B4-BE49-F238E27FC236}">
                <a16:creationId xmlns="" xmlns:a16="http://schemas.microsoft.com/office/drawing/2014/main" id="{83D6FDBC-1E06-4FF4-9D5A-7A42F0653E1C}"/>
              </a:ext>
            </a:extLst>
          </p:cNvPr>
          <p:cNvSpPr/>
          <p:nvPr/>
        </p:nvSpPr>
        <p:spPr>
          <a:xfrm>
            <a:off x="4227615" y="2411701"/>
            <a:ext cx="4437433" cy="553998"/>
          </a:xfrm>
          <a:prstGeom prst="rect">
            <a:avLst/>
          </a:prstGeom>
        </p:spPr>
        <p:txBody>
          <a:bodyPr wrap="none">
            <a:spAutoFit/>
          </a:bodyPr>
          <a:lstStyle/>
          <a:p>
            <a:pPr>
              <a:buClr>
                <a:schemeClr val="accent1">
                  <a:lumMod val="50000"/>
                </a:schemeClr>
              </a:buClr>
            </a:pPr>
            <a:r>
              <a:rPr lang="en-GB" sz="1800" dirty="0" smtClean="0"/>
              <a:t>Join the </a:t>
            </a:r>
            <a:r>
              <a:rPr lang="en-GB" sz="1800" dirty="0" err="1" smtClean="0"/>
              <a:t>ODPi</a:t>
            </a:r>
            <a:r>
              <a:rPr lang="en-GB" sz="1800" dirty="0" smtClean="0"/>
              <a:t> </a:t>
            </a:r>
            <a:r>
              <a:rPr lang="en-GB" sz="1800" dirty="0" smtClean="0"/>
              <a:t>User </a:t>
            </a:r>
            <a:r>
              <a:rPr lang="en-GB" sz="1800" dirty="0" smtClean="0"/>
              <a:t>Advisory Board</a:t>
            </a:r>
            <a:endParaRPr lang="en-GB" sz="1800" dirty="0" smtClean="0"/>
          </a:p>
          <a:p>
            <a:pPr>
              <a:buClr>
                <a:schemeClr val="accent1">
                  <a:lumMod val="50000"/>
                </a:schemeClr>
              </a:buClr>
            </a:pPr>
            <a:r>
              <a:rPr lang="en-GB" sz="1200" u="sng" dirty="0">
                <a:hlinkClick r:id="rId6"/>
              </a:rPr>
              <a:t>https://</a:t>
            </a:r>
            <a:r>
              <a:rPr lang="en-GB" sz="1200" u="sng" dirty="0" smtClean="0">
                <a:hlinkClick r:id="rId6"/>
              </a:rPr>
              <a:t>www.odpi.org/odpi-compliance-directory/odpi-end-users</a:t>
            </a:r>
            <a:endParaRPr lang="en-GB" sz="1200" dirty="0"/>
          </a:p>
        </p:txBody>
      </p:sp>
      <p:sp>
        <p:nvSpPr>
          <p:cNvPr id="6" name="Rectangle 5">
            <a:extLst>
              <a:ext uri="{FF2B5EF4-FFF2-40B4-BE49-F238E27FC236}">
                <a16:creationId xmlns="" xmlns:a16="http://schemas.microsoft.com/office/drawing/2014/main" id="{E5E5FB51-67E9-46D6-AEC0-60347C065FCB}"/>
              </a:ext>
            </a:extLst>
          </p:cNvPr>
          <p:cNvSpPr/>
          <p:nvPr/>
        </p:nvSpPr>
        <p:spPr>
          <a:xfrm>
            <a:off x="4227615" y="3313722"/>
            <a:ext cx="4586512" cy="507831"/>
          </a:xfrm>
          <a:prstGeom prst="rect">
            <a:avLst/>
          </a:prstGeom>
        </p:spPr>
        <p:txBody>
          <a:bodyPr wrap="none">
            <a:spAutoFit/>
          </a:bodyPr>
          <a:lstStyle/>
          <a:p>
            <a:pPr>
              <a:buClr>
                <a:schemeClr val="accent1">
                  <a:lumMod val="50000"/>
                </a:schemeClr>
              </a:buClr>
            </a:pPr>
            <a:r>
              <a:rPr lang="en-GB" sz="1800" dirty="0" smtClean="0"/>
              <a:t>See how Apache Atlas is </a:t>
            </a:r>
            <a:r>
              <a:rPr lang="en-GB" sz="1800" dirty="0" smtClean="0"/>
              <a:t>implementing </a:t>
            </a:r>
            <a:r>
              <a:rPr lang="en-GB" sz="1800" dirty="0" smtClean="0"/>
              <a:t>this</a:t>
            </a:r>
          </a:p>
          <a:p>
            <a:pPr>
              <a:buClr>
                <a:schemeClr val="accent1">
                  <a:lumMod val="50000"/>
                </a:schemeClr>
              </a:buClr>
            </a:pPr>
            <a:r>
              <a:rPr lang="en-GB" sz="900" dirty="0">
                <a:hlinkClick r:id="rId7"/>
              </a:rPr>
              <a:t>https://</a:t>
            </a:r>
            <a:r>
              <a:rPr lang="en-GB" sz="900" dirty="0" smtClean="0">
                <a:hlinkClick r:id="rId7"/>
              </a:rPr>
              <a:t>cwiki.apache.org/confluence/display/ATLAS/Open+Metadata+and+Governance</a:t>
            </a:r>
            <a:r>
              <a:rPr lang="en-GB" sz="900" dirty="0" smtClean="0"/>
              <a:t> </a:t>
            </a:r>
            <a:endParaRPr lang="en-GB" sz="900" dirty="0"/>
          </a:p>
        </p:txBody>
      </p:sp>
    </p:spTree>
    <p:extLst>
      <p:ext uri="{BB962C8B-B14F-4D97-AF65-F5344CB8AC3E}">
        <p14:creationId xmlns:p14="http://schemas.microsoft.com/office/powerpoint/2010/main" val="512744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457" name="Group 2"/>
          <p:cNvGrpSpPr>
            <a:grpSpLocks/>
          </p:cNvGrpSpPr>
          <p:nvPr/>
        </p:nvGrpSpPr>
        <p:grpSpPr bwMode="auto">
          <a:xfrm>
            <a:off x="838210" y="1078706"/>
            <a:ext cx="7561263" cy="3053800"/>
            <a:chOff x="573" y="1189"/>
            <a:chExt cx="4718" cy="2201"/>
          </a:xfrm>
        </p:grpSpPr>
        <p:sp>
          <p:nvSpPr>
            <p:cNvPr id="19458" name="AutoShape 3"/>
            <p:cNvSpPr>
              <a:spLocks noChangeAspect="1" noChangeArrowheads="1" noTextEdit="1"/>
            </p:cNvSpPr>
            <p:nvPr/>
          </p:nvSpPr>
          <p:spPr bwMode="auto">
            <a:xfrm>
              <a:off x="573" y="1189"/>
              <a:ext cx="4718" cy="19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GB"/>
            </a:p>
          </p:txBody>
        </p:sp>
        <p:sp>
          <p:nvSpPr>
            <p:cNvPr id="19459" name="Freeform 4"/>
            <p:cNvSpPr>
              <a:spLocks/>
            </p:cNvSpPr>
            <p:nvPr/>
          </p:nvSpPr>
          <p:spPr bwMode="auto">
            <a:xfrm>
              <a:off x="3409" y="1712"/>
              <a:ext cx="777" cy="965"/>
            </a:xfrm>
            <a:custGeom>
              <a:avLst/>
              <a:gdLst>
                <a:gd name="T0" fmla="*/ 1 w 1554"/>
                <a:gd name="T1" fmla="*/ 0 h 2894"/>
                <a:gd name="T2" fmla="*/ 1 w 1554"/>
                <a:gd name="T3" fmla="*/ 0 h 2894"/>
                <a:gd name="T4" fmla="*/ 1 w 1554"/>
                <a:gd name="T5" fmla="*/ 0 h 2894"/>
                <a:gd name="T6" fmla="*/ 1 w 1554"/>
                <a:gd name="T7" fmla="*/ 0 h 2894"/>
                <a:gd name="T8" fmla="*/ 1 w 1554"/>
                <a:gd name="T9" fmla="*/ 0 h 2894"/>
                <a:gd name="T10" fmla="*/ 1 w 1554"/>
                <a:gd name="T11" fmla="*/ 0 h 2894"/>
                <a:gd name="T12" fmla="*/ 1 w 1554"/>
                <a:gd name="T13" fmla="*/ 0 h 2894"/>
                <a:gd name="T14" fmla="*/ 1 w 1554"/>
                <a:gd name="T15" fmla="*/ 0 h 2894"/>
                <a:gd name="T16" fmla="*/ 1 w 1554"/>
                <a:gd name="T17" fmla="*/ 0 h 2894"/>
                <a:gd name="T18" fmla="*/ 1 w 1554"/>
                <a:gd name="T19" fmla="*/ 0 h 2894"/>
                <a:gd name="T20" fmla="*/ 1 w 1554"/>
                <a:gd name="T21" fmla="*/ 0 h 2894"/>
                <a:gd name="T22" fmla="*/ 1 w 1554"/>
                <a:gd name="T23" fmla="*/ 0 h 2894"/>
                <a:gd name="T24" fmla="*/ 1 w 1554"/>
                <a:gd name="T25" fmla="*/ 0 h 2894"/>
                <a:gd name="T26" fmla="*/ 1 w 1554"/>
                <a:gd name="T27" fmla="*/ 0 h 2894"/>
                <a:gd name="T28" fmla="*/ 1 w 1554"/>
                <a:gd name="T29" fmla="*/ 0 h 2894"/>
                <a:gd name="T30" fmla="*/ 1 w 1554"/>
                <a:gd name="T31" fmla="*/ 0 h 2894"/>
                <a:gd name="T32" fmla="*/ 1 w 1554"/>
                <a:gd name="T33" fmla="*/ 0 h 2894"/>
                <a:gd name="T34" fmla="*/ 1 w 1554"/>
                <a:gd name="T35" fmla="*/ 0 h 2894"/>
                <a:gd name="T36" fmla="*/ 1 w 1554"/>
                <a:gd name="T37" fmla="*/ 0 h 2894"/>
                <a:gd name="T38" fmla="*/ 1 w 1554"/>
                <a:gd name="T39" fmla="*/ 0 h 2894"/>
                <a:gd name="T40" fmla="*/ 1 w 1554"/>
                <a:gd name="T41" fmla="*/ 0 h 2894"/>
                <a:gd name="T42" fmla="*/ 1 w 1554"/>
                <a:gd name="T43" fmla="*/ 0 h 2894"/>
                <a:gd name="T44" fmla="*/ 1 w 1554"/>
                <a:gd name="T45" fmla="*/ 0 h 2894"/>
                <a:gd name="T46" fmla="*/ 1 w 1554"/>
                <a:gd name="T47" fmla="*/ 0 h 2894"/>
                <a:gd name="T48" fmla="*/ 1 w 1554"/>
                <a:gd name="T49" fmla="*/ 0 h 2894"/>
                <a:gd name="T50" fmla="*/ 1 w 1554"/>
                <a:gd name="T51" fmla="*/ 0 h 2894"/>
                <a:gd name="T52" fmla="*/ 1 w 1554"/>
                <a:gd name="T53" fmla="*/ 0 h 2894"/>
                <a:gd name="T54" fmla="*/ 1 w 1554"/>
                <a:gd name="T55" fmla="*/ 0 h 2894"/>
                <a:gd name="T56" fmla="*/ 1 w 1554"/>
                <a:gd name="T57" fmla="*/ 0 h 2894"/>
                <a:gd name="T58" fmla="*/ 1 w 1554"/>
                <a:gd name="T59" fmla="*/ 0 h 2894"/>
                <a:gd name="T60" fmla="*/ 1 w 1554"/>
                <a:gd name="T61" fmla="*/ 0 h 2894"/>
                <a:gd name="T62" fmla="*/ 1 w 1554"/>
                <a:gd name="T63" fmla="*/ 0 h 2894"/>
                <a:gd name="T64" fmla="*/ 1 w 1554"/>
                <a:gd name="T65" fmla="*/ 0 h 2894"/>
                <a:gd name="T66" fmla="*/ 0 w 1554"/>
                <a:gd name="T67" fmla="*/ 0 h 2894"/>
                <a:gd name="T68" fmla="*/ 1 w 1554"/>
                <a:gd name="T69" fmla="*/ 0 h 2894"/>
                <a:gd name="T70" fmla="*/ 1 w 1554"/>
                <a:gd name="T71" fmla="*/ 0 h 289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54"/>
                <a:gd name="T109" fmla="*/ 0 h 2894"/>
                <a:gd name="T110" fmla="*/ 1554 w 1554"/>
                <a:gd name="T111" fmla="*/ 2894 h 289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54" h="2894">
                  <a:moveTo>
                    <a:pt x="1486" y="2887"/>
                  </a:moveTo>
                  <a:lnTo>
                    <a:pt x="1515" y="2876"/>
                  </a:lnTo>
                  <a:lnTo>
                    <a:pt x="1535" y="2838"/>
                  </a:lnTo>
                  <a:lnTo>
                    <a:pt x="1554" y="2707"/>
                  </a:lnTo>
                  <a:lnTo>
                    <a:pt x="1554" y="2665"/>
                  </a:lnTo>
                  <a:lnTo>
                    <a:pt x="1553" y="2618"/>
                  </a:lnTo>
                  <a:lnTo>
                    <a:pt x="1547" y="2519"/>
                  </a:lnTo>
                  <a:lnTo>
                    <a:pt x="1517" y="2295"/>
                  </a:lnTo>
                  <a:lnTo>
                    <a:pt x="1424" y="1841"/>
                  </a:lnTo>
                  <a:lnTo>
                    <a:pt x="1323" y="1529"/>
                  </a:lnTo>
                  <a:lnTo>
                    <a:pt x="1284" y="1492"/>
                  </a:lnTo>
                  <a:lnTo>
                    <a:pt x="1237" y="1467"/>
                  </a:lnTo>
                  <a:lnTo>
                    <a:pt x="1028" y="1373"/>
                  </a:lnTo>
                  <a:lnTo>
                    <a:pt x="976" y="1323"/>
                  </a:lnTo>
                  <a:lnTo>
                    <a:pt x="939" y="1245"/>
                  </a:lnTo>
                  <a:lnTo>
                    <a:pt x="923" y="1193"/>
                  </a:lnTo>
                  <a:lnTo>
                    <a:pt x="924" y="1170"/>
                  </a:lnTo>
                  <a:lnTo>
                    <a:pt x="933" y="1137"/>
                  </a:lnTo>
                  <a:lnTo>
                    <a:pt x="1020" y="953"/>
                  </a:lnTo>
                  <a:lnTo>
                    <a:pt x="1055" y="848"/>
                  </a:lnTo>
                  <a:lnTo>
                    <a:pt x="1071" y="786"/>
                  </a:lnTo>
                  <a:lnTo>
                    <a:pt x="1077" y="739"/>
                  </a:lnTo>
                  <a:lnTo>
                    <a:pt x="1077" y="702"/>
                  </a:lnTo>
                  <a:lnTo>
                    <a:pt x="1077" y="677"/>
                  </a:lnTo>
                  <a:lnTo>
                    <a:pt x="1076" y="647"/>
                  </a:lnTo>
                  <a:lnTo>
                    <a:pt x="1067" y="507"/>
                  </a:lnTo>
                  <a:lnTo>
                    <a:pt x="1035" y="280"/>
                  </a:lnTo>
                  <a:lnTo>
                    <a:pt x="941" y="128"/>
                  </a:lnTo>
                  <a:lnTo>
                    <a:pt x="830" y="4"/>
                  </a:lnTo>
                  <a:lnTo>
                    <a:pt x="814" y="0"/>
                  </a:lnTo>
                  <a:lnTo>
                    <a:pt x="792" y="0"/>
                  </a:lnTo>
                  <a:lnTo>
                    <a:pt x="749" y="16"/>
                  </a:lnTo>
                  <a:lnTo>
                    <a:pt x="723" y="39"/>
                  </a:lnTo>
                  <a:lnTo>
                    <a:pt x="720" y="48"/>
                  </a:lnTo>
                  <a:lnTo>
                    <a:pt x="729" y="58"/>
                  </a:lnTo>
                  <a:lnTo>
                    <a:pt x="700" y="23"/>
                  </a:lnTo>
                  <a:lnTo>
                    <a:pt x="664" y="6"/>
                  </a:lnTo>
                  <a:lnTo>
                    <a:pt x="646" y="3"/>
                  </a:lnTo>
                  <a:lnTo>
                    <a:pt x="630" y="13"/>
                  </a:lnTo>
                  <a:lnTo>
                    <a:pt x="543" y="110"/>
                  </a:lnTo>
                  <a:lnTo>
                    <a:pt x="462" y="224"/>
                  </a:lnTo>
                  <a:lnTo>
                    <a:pt x="452" y="417"/>
                  </a:lnTo>
                  <a:lnTo>
                    <a:pt x="452" y="540"/>
                  </a:lnTo>
                  <a:lnTo>
                    <a:pt x="448" y="621"/>
                  </a:lnTo>
                  <a:lnTo>
                    <a:pt x="432" y="660"/>
                  </a:lnTo>
                  <a:lnTo>
                    <a:pt x="418" y="703"/>
                  </a:lnTo>
                  <a:lnTo>
                    <a:pt x="418" y="728"/>
                  </a:lnTo>
                  <a:lnTo>
                    <a:pt x="416" y="750"/>
                  </a:lnTo>
                  <a:lnTo>
                    <a:pt x="416" y="773"/>
                  </a:lnTo>
                  <a:lnTo>
                    <a:pt x="416" y="806"/>
                  </a:lnTo>
                  <a:lnTo>
                    <a:pt x="452" y="875"/>
                  </a:lnTo>
                  <a:lnTo>
                    <a:pt x="489" y="946"/>
                  </a:lnTo>
                  <a:lnTo>
                    <a:pt x="538" y="1069"/>
                  </a:lnTo>
                  <a:lnTo>
                    <a:pt x="553" y="1132"/>
                  </a:lnTo>
                  <a:lnTo>
                    <a:pt x="550" y="1163"/>
                  </a:lnTo>
                  <a:lnTo>
                    <a:pt x="552" y="1187"/>
                  </a:lnTo>
                  <a:lnTo>
                    <a:pt x="553" y="1225"/>
                  </a:lnTo>
                  <a:lnTo>
                    <a:pt x="547" y="1259"/>
                  </a:lnTo>
                  <a:lnTo>
                    <a:pt x="530" y="1285"/>
                  </a:lnTo>
                  <a:lnTo>
                    <a:pt x="478" y="1330"/>
                  </a:lnTo>
                  <a:lnTo>
                    <a:pt x="423" y="1372"/>
                  </a:lnTo>
                  <a:lnTo>
                    <a:pt x="327" y="1375"/>
                  </a:lnTo>
                  <a:lnTo>
                    <a:pt x="211" y="1398"/>
                  </a:lnTo>
                  <a:lnTo>
                    <a:pt x="90" y="1490"/>
                  </a:lnTo>
                  <a:lnTo>
                    <a:pt x="56" y="1622"/>
                  </a:lnTo>
                  <a:lnTo>
                    <a:pt x="33" y="1763"/>
                  </a:lnTo>
                  <a:lnTo>
                    <a:pt x="4" y="2369"/>
                  </a:lnTo>
                  <a:lnTo>
                    <a:pt x="0" y="2852"/>
                  </a:lnTo>
                  <a:lnTo>
                    <a:pt x="471" y="2886"/>
                  </a:lnTo>
                  <a:lnTo>
                    <a:pt x="948" y="2894"/>
                  </a:lnTo>
                  <a:lnTo>
                    <a:pt x="1213" y="2894"/>
                  </a:lnTo>
                  <a:lnTo>
                    <a:pt x="1486" y="2887"/>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0" name="Freeform 5"/>
            <p:cNvSpPr>
              <a:spLocks/>
            </p:cNvSpPr>
            <p:nvPr/>
          </p:nvSpPr>
          <p:spPr bwMode="auto">
            <a:xfrm>
              <a:off x="4205" y="1742"/>
              <a:ext cx="789" cy="940"/>
            </a:xfrm>
            <a:custGeom>
              <a:avLst/>
              <a:gdLst>
                <a:gd name="T0" fmla="*/ 1 w 1577"/>
                <a:gd name="T1" fmla="*/ 0 h 2821"/>
                <a:gd name="T2" fmla="*/ 0 w 1577"/>
                <a:gd name="T3" fmla="*/ 0 h 2821"/>
                <a:gd name="T4" fmla="*/ 1 w 1577"/>
                <a:gd name="T5" fmla="*/ 0 h 2821"/>
                <a:gd name="T6" fmla="*/ 1 w 1577"/>
                <a:gd name="T7" fmla="*/ 0 h 2821"/>
                <a:gd name="T8" fmla="*/ 1 w 1577"/>
                <a:gd name="T9" fmla="*/ 0 h 2821"/>
                <a:gd name="T10" fmla="*/ 1 w 1577"/>
                <a:gd name="T11" fmla="*/ 0 h 2821"/>
                <a:gd name="T12" fmla="*/ 1 w 1577"/>
                <a:gd name="T13" fmla="*/ 0 h 2821"/>
                <a:gd name="T14" fmla="*/ 1 w 1577"/>
                <a:gd name="T15" fmla="*/ 0 h 2821"/>
                <a:gd name="T16" fmla="*/ 1 w 1577"/>
                <a:gd name="T17" fmla="*/ 0 h 2821"/>
                <a:gd name="T18" fmla="*/ 1 w 1577"/>
                <a:gd name="T19" fmla="*/ 0 h 2821"/>
                <a:gd name="T20" fmla="*/ 1 w 1577"/>
                <a:gd name="T21" fmla="*/ 0 h 2821"/>
                <a:gd name="T22" fmla="*/ 1 w 1577"/>
                <a:gd name="T23" fmla="*/ 0 h 2821"/>
                <a:gd name="T24" fmla="*/ 1 w 1577"/>
                <a:gd name="T25" fmla="*/ 0 h 2821"/>
                <a:gd name="T26" fmla="*/ 1 w 1577"/>
                <a:gd name="T27" fmla="*/ 0 h 2821"/>
                <a:gd name="T28" fmla="*/ 1 w 1577"/>
                <a:gd name="T29" fmla="*/ 0 h 2821"/>
                <a:gd name="T30" fmla="*/ 1 w 1577"/>
                <a:gd name="T31" fmla="*/ 0 h 2821"/>
                <a:gd name="T32" fmla="*/ 1 w 1577"/>
                <a:gd name="T33" fmla="*/ 0 h 2821"/>
                <a:gd name="T34" fmla="*/ 1 w 1577"/>
                <a:gd name="T35" fmla="*/ 0 h 2821"/>
                <a:gd name="T36" fmla="*/ 1 w 1577"/>
                <a:gd name="T37" fmla="*/ 0 h 2821"/>
                <a:gd name="T38" fmla="*/ 1 w 1577"/>
                <a:gd name="T39" fmla="*/ 0 h 2821"/>
                <a:gd name="T40" fmla="*/ 1 w 1577"/>
                <a:gd name="T41" fmla="*/ 0 h 2821"/>
                <a:gd name="T42" fmla="*/ 1 w 1577"/>
                <a:gd name="T43" fmla="*/ 0 h 2821"/>
                <a:gd name="T44" fmla="*/ 1 w 1577"/>
                <a:gd name="T45" fmla="*/ 0 h 2821"/>
                <a:gd name="T46" fmla="*/ 1 w 1577"/>
                <a:gd name="T47" fmla="*/ 0 h 2821"/>
                <a:gd name="T48" fmla="*/ 1 w 1577"/>
                <a:gd name="T49" fmla="*/ 0 h 2821"/>
                <a:gd name="T50" fmla="*/ 1 w 1577"/>
                <a:gd name="T51" fmla="*/ 0 h 2821"/>
                <a:gd name="T52" fmla="*/ 1 w 1577"/>
                <a:gd name="T53" fmla="*/ 0 h 2821"/>
                <a:gd name="T54" fmla="*/ 1 w 1577"/>
                <a:gd name="T55" fmla="*/ 0 h 2821"/>
                <a:gd name="T56" fmla="*/ 1 w 1577"/>
                <a:gd name="T57" fmla="*/ 0 h 2821"/>
                <a:gd name="T58" fmla="*/ 1 w 1577"/>
                <a:gd name="T59" fmla="*/ 0 h 2821"/>
                <a:gd name="T60" fmla="*/ 1 w 1577"/>
                <a:gd name="T61" fmla="*/ 0 h 2821"/>
                <a:gd name="T62" fmla="*/ 1 w 1577"/>
                <a:gd name="T63" fmla="*/ 0 h 2821"/>
                <a:gd name="T64" fmla="*/ 1 w 1577"/>
                <a:gd name="T65" fmla="*/ 0 h 2821"/>
                <a:gd name="T66" fmla="*/ 1 w 1577"/>
                <a:gd name="T67" fmla="*/ 0 h 282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77"/>
                <a:gd name="T103" fmla="*/ 0 h 2821"/>
                <a:gd name="T104" fmla="*/ 1577 w 1577"/>
                <a:gd name="T105" fmla="*/ 2821 h 282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77" h="2821">
                  <a:moveTo>
                    <a:pt x="31" y="2790"/>
                  </a:moveTo>
                  <a:lnTo>
                    <a:pt x="17" y="2757"/>
                  </a:lnTo>
                  <a:lnTo>
                    <a:pt x="7" y="2669"/>
                  </a:lnTo>
                  <a:lnTo>
                    <a:pt x="0" y="2396"/>
                  </a:lnTo>
                  <a:lnTo>
                    <a:pt x="14" y="1941"/>
                  </a:lnTo>
                  <a:lnTo>
                    <a:pt x="31" y="1831"/>
                  </a:lnTo>
                  <a:lnTo>
                    <a:pt x="60" y="1732"/>
                  </a:lnTo>
                  <a:lnTo>
                    <a:pt x="188" y="1521"/>
                  </a:lnTo>
                  <a:lnTo>
                    <a:pt x="260" y="1485"/>
                  </a:lnTo>
                  <a:lnTo>
                    <a:pt x="300" y="1463"/>
                  </a:lnTo>
                  <a:lnTo>
                    <a:pt x="319" y="1434"/>
                  </a:lnTo>
                  <a:lnTo>
                    <a:pt x="310" y="1405"/>
                  </a:lnTo>
                  <a:lnTo>
                    <a:pt x="291" y="1371"/>
                  </a:lnTo>
                  <a:lnTo>
                    <a:pt x="261" y="1306"/>
                  </a:lnTo>
                  <a:lnTo>
                    <a:pt x="261" y="1278"/>
                  </a:lnTo>
                  <a:lnTo>
                    <a:pt x="267" y="1246"/>
                  </a:lnTo>
                  <a:lnTo>
                    <a:pt x="288" y="1174"/>
                  </a:lnTo>
                  <a:lnTo>
                    <a:pt x="327" y="1041"/>
                  </a:lnTo>
                  <a:lnTo>
                    <a:pt x="331" y="894"/>
                  </a:lnTo>
                  <a:lnTo>
                    <a:pt x="331" y="855"/>
                  </a:lnTo>
                  <a:lnTo>
                    <a:pt x="331" y="835"/>
                  </a:lnTo>
                  <a:lnTo>
                    <a:pt x="330" y="813"/>
                  </a:lnTo>
                  <a:lnTo>
                    <a:pt x="327" y="745"/>
                  </a:lnTo>
                  <a:lnTo>
                    <a:pt x="305" y="612"/>
                  </a:lnTo>
                  <a:lnTo>
                    <a:pt x="294" y="542"/>
                  </a:lnTo>
                  <a:lnTo>
                    <a:pt x="291" y="510"/>
                  </a:lnTo>
                  <a:lnTo>
                    <a:pt x="290" y="482"/>
                  </a:lnTo>
                  <a:lnTo>
                    <a:pt x="319" y="329"/>
                  </a:lnTo>
                  <a:lnTo>
                    <a:pt x="372" y="185"/>
                  </a:lnTo>
                  <a:lnTo>
                    <a:pt x="455" y="74"/>
                  </a:lnTo>
                  <a:lnTo>
                    <a:pt x="508" y="25"/>
                  </a:lnTo>
                  <a:lnTo>
                    <a:pt x="556" y="0"/>
                  </a:lnTo>
                  <a:lnTo>
                    <a:pt x="584" y="10"/>
                  </a:lnTo>
                  <a:lnTo>
                    <a:pt x="614" y="29"/>
                  </a:lnTo>
                  <a:lnTo>
                    <a:pt x="696" y="75"/>
                  </a:lnTo>
                  <a:lnTo>
                    <a:pt x="725" y="64"/>
                  </a:lnTo>
                  <a:lnTo>
                    <a:pt x="756" y="55"/>
                  </a:lnTo>
                  <a:lnTo>
                    <a:pt x="801" y="87"/>
                  </a:lnTo>
                  <a:lnTo>
                    <a:pt x="852" y="144"/>
                  </a:lnTo>
                  <a:lnTo>
                    <a:pt x="931" y="274"/>
                  </a:lnTo>
                  <a:lnTo>
                    <a:pt x="979" y="420"/>
                  </a:lnTo>
                  <a:lnTo>
                    <a:pt x="1015" y="581"/>
                  </a:lnTo>
                  <a:lnTo>
                    <a:pt x="1058" y="900"/>
                  </a:lnTo>
                  <a:lnTo>
                    <a:pt x="1065" y="1150"/>
                  </a:lnTo>
                  <a:lnTo>
                    <a:pt x="1070" y="1236"/>
                  </a:lnTo>
                  <a:lnTo>
                    <a:pt x="1072" y="1284"/>
                  </a:lnTo>
                  <a:lnTo>
                    <a:pt x="1072" y="1306"/>
                  </a:lnTo>
                  <a:lnTo>
                    <a:pt x="1071" y="1326"/>
                  </a:lnTo>
                  <a:lnTo>
                    <a:pt x="1064" y="1358"/>
                  </a:lnTo>
                  <a:lnTo>
                    <a:pt x="1058" y="1392"/>
                  </a:lnTo>
                  <a:lnTo>
                    <a:pt x="1073" y="1423"/>
                  </a:lnTo>
                  <a:lnTo>
                    <a:pt x="1103" y="1454"/>
                  </a:lnTo>
                  <a:lnTo>
                    <a:pt x="1163" y="1501"/>
                  </a:lnTo>
                  <a:lnTo>
                    <a:pt x="1307" y="1616"/>
                  </a:lnTo>
                  <a:lnTo>
                    <a:pt x="1563" y="2106"/>
                  </a:lnTo>
                  <a:lnTo>
                    <a:pt x="1571" y="2210"/>
                  </a:lnTo>
                  <a:lnTo>
                    <a:pt x="1564" y="2226"/>
                  </a:lnTo>
                  <a:lnTo>
                    <a:pt x="1563" y="2256"/>
                  </a:lnTo>
                  <a:lnTo>
                    <a:pt x="1563" y="2281"/>
                  </a:lnTo>
                  <a:lnTo>
                    <a:pt x="1563" y="2315"/>
                  </a:lnTo>
                  <a:lnTo>
                    <a:pt x="1574" y="2617"/>
                  </a:lnTo>
                  <a:lnTo>
                    <a:pt x="1577" y="2751"/>
                  </a:lnTo>
                  <a:lnTo>
                    <a:pt x="1577" y="2775"/>
                  </a:lnTo>
                  <a:lnTo>
                    <a:pt x="1576" y="2793"/>
                  </a:lnTo>
                  <a:lnTo>
                    <a:pt x="1570" y="2809"/>
                  </a:lnTo>
                  <a:lnTo>
                    <a:pt x="763" y="2821"/>
                  </a:lnTo>
                  <a:lnTo>
                    <a:pt x="366" y="2816"/>
                  </a:lnTo>
                  <a:lnTo>
                    <a:pt x="31" y="2790"/>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1" name="Freeform 6"/>
            <p:cNvSpPr>
              <a:spLocks/>
            </p:cNvSpPr>
            <p:nvPr/>
          </p:nvSpPr>
          <p:spPr bwMode="auto">
            <a:xfrm>
              <a:off x="3800" y="1869"/>
              <a:ext cx="946" cy="925"/>
            </a:xfrm>
            <a:custGeom>
              <a:avLst/>
              <a:gdLst>
                <a:gd name="T0" fmla="*/ 0 w 1891"/>
                <a:gd name="T1" fmla="*/ 0 h 2775"/>
                <a:gd name="T2" fmla="*/ 1 w 1891"/>
                <a:gd name="T3" fmla="*/ 0 h 2775"/>
                <a:gd name="T4" fmla="*/ 1 w 1891"/>
                <a:gd name="T5" fmla="*/ 0 h 2775"/>
                <a:gd name="T6" fmla="*/ 1 w 1891"/>
                <a:gd name="T7" fmla="*/ 0 h 2775"/>
                <a:gd name="T8" fmla="*/ 1 w 1891"/>
                <a:gd name="T9" fmla="*/ 0 h 2775"/>
                <a:gd name="T10" fmla="*/ 1 w 1891"/>
                <a:gd name="T11" fmla="*/ 0 h 2775"/>
                <a:gd name="T12" fmla="*/ 1 w 1891"/>
                <a:gd name="T13" fmla="*/ 0 h 2775"/>
                <a:gd name="T14" fmla="*/ 1 w 1891"/>
                <a:gd name="T15" fmla="*/ 0 h 2775"/>
                <a:gd name="T16" fmla="*/ 1 w 1891"/>
                <a:gd name="T17" fmla="*/ 0 h 2775"/>
                <a:gd name="T18" fmla="*/ 1 w 1891"/>
                <a:gd name="T19" fmla="*/ 0 h 2775"/>
                <a:gd name="T20" fmla="*/ 1 w 1891"/>
                <a:gd name="T21" fmla="*/ 0 h 2775"/>
                <a:gd name="T22" fmla="*/ 1 w 1891"/>
                <a:gd name="T23" fmla="*/ 0 h 2775"/>
                <a:gd name="T24" fmla="*/ 1 w 1891"/>
                <a:gd name="T25" fmla="*/ 0 h 2775"/>
                <a:gd name="T26" fmla="*/ 1 w 1891"/>
                <a:gd name="T27" fmla="*/ 0 h 2775"/>
                <a:gd name="T28" fmla="*/ 1 w 1891"/>
                <a:gd name="T29" fmla="*/ 0 h 2775"/>
                <a:gd name="T30" fmla="*/ 1 w 1891"/>
                <a:gd name="T31" fmla="*/ 0 h 2775"/>
                <a:gd name="T32" fmla="*/ 1 w 1891"/>
                <a:gd name="T33" fmla="*/ 0 h 2775"/>
                <a:gd name="T34" fmla="*/ 1 w 1891"/>
                <a:gd name="T35" fmla="*/ 0 h 2775"/>
                <a:gd name="T36" fmla="*/ 1 w 1891"/>
                <a:gd name="T37" fmla="*/ 0 h 2775"/>
                <a:gd name="T38" fmla="*/ 1 w 1891"/>
                <a:gd name="T39" fmla="*/ 0 h 2775"/>
                <a:gd name="T40" fmla="*/ 1 w 1891"/>
                <a:gd name="T41" fmla="*/ 0 h 2775"/>
                <a:gd name="T42" fmla="*/ 1 w 1891"/>
                <a:gd name="T43" fmla="*/ 0 h 2775"/>
                <a:gd name="T44" fmla="*/ 1 w 1891"/>
                <a:gd name="T45" fmla="*/ 0 h 2775"/>
                <a:gd name="T46" fmla="*/ 1 w 1891"/>
                <a:gd name="T47" fmla="*/ 0 h 2775"/>
                <a:gd name="T48" fmla="*/ 1 w 1891"/>
                <a:gd name="T49" fmla="*/ 0 h 2775"/>
                <a:gd name="T50" fmla="*/ 1 w 1891"/>
                <a:gd name="T51" fmla="*/ 0 h 2775"/>
                <a:gd name="T52" fmla="*/ 1 w 1891"/>
                <a:gd name="T53" fmla="*/ 0 h 2775"/>
                <a:gd name="T54" fmla="*/ 1 w 1891"/>
                <a:gd name="T55" fmla="*/ 0 h 2775"/>
                <a:gd name="T56" fmla="*/ 1 w 1891"/>
                <a:gd name="T57" fmla="*/ 0 h 2775"/>
                <a:gd name="T58" fmla="*/ 1 w 1891"/>
                <a:gd name="T59" fmla="*/ 0 h 2775"/>
                <a:gd name="T60" fmla="*/ 1 w 1891"/>
                <a:gd name="T61" fmla="*/ 0 h 2775"/>
                <a:gd name="T62" fmla="*/ 1 w 1891"/>
                <a:gd name="T63" fmla="*/ 0 h 2775"/>
                <a:gd name="T64" fmla="*/ 1 w 1891"/>
                <a:gd name="T65" fmla="*/ 0 h 2775"/>
                <a:gd name="T66" fmla="*/ 1 w 1891"/>
                <a:gd name="T67" fmla="*/ 0 h 2775"/>
                <a:gd name="T68" fmla="*/ 1 w 1891"/>
                <a:gd name="T69" fmla="*/ 0 h 2775"/>
                <a:gd name="T70" fmla="*/ 1 w 1891"/>
                <a:gd name="T71" fmla="*/ 0 h 2775"/>
                <a:gd name="T72" fmla="*/ 1 w 1891"/>
                <a:gd name="T73" fmla="*/ 0 h 2775"/>
                <a:gd name="T74" fmla="*/ 0 w 1891"/>
                <a:gd name="T75" fmla="*/ 0 h 277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891"/>
                <a:gd name="T115" fmla="*/ 0 h 2775"/>
                <a:gd name="T116" fmla="*/ 1891 w 1891"/>
                <a:gd name="T117" fmla="*/ 2775 h 2775"/>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891" h="2775">
                  <a:moveTo>
                    <a:pt x="0" y="2723"/>
                  </a:moveTo>
                  <a:lnTo>
                    <a:pt x="86" y="1843"/>
                  </a:lnTo>
                  <a:lnTo>
                    <a:pt x="136" y="1713"/>
                  </a:lnTo>
                  <a:lnTo>
                    <a:pt x="212" y="1528"/>
                  </a:lnTo>
                  <a:lnTo>
                    <a:pt x="301" y="1508"/>
                  </a:lnTo>
                  <a:lnTo>
                    <a:pt x="477" y="1473"/>
                  </a:lnTo>
                  <a:lnTo>
                    <a:pt x="562" y="1426"/>
                  </a:lnTo>
                  <a:lnTo>
                    <a:pt x="633" y="1368"/>
                  </a:lnTo>
                  <a:lnTo>
                    <a:pt x="660" y="1209"/>
                  </a:lnTo>
                  <a:lnTo>
                    <a:pt x="575" y="997"/>
                  </a:lnTo>
                  <a:lnTo>
                    <a:pt x="519" y="978"/>
                  </a:lnTo>
                  <a:lnTo>
                    <a:pt x="468" y="748"/>
                  </a:lnTo>
                  <a:lnTo>
                    <a:pt x="503" y="689"/>
                  </a:lnTo>
                  <a:lnTo>
                    <a:pt x="487" y="462"/>
                  </a:lnTo>
                  <a:lnTo>
                    <a:pt x="493" y="249"/>
                  </a:lnTo>
                  <a:lnTo>
                    <a:pt x="554" y="165"/>
                  </a:lnTo>
                  <a:lnTo>
                    <a:pt x="679" y="21"/>
                  </a:lnTo>
                  <a:lnTo>
                    <a:pt x="779" y="0"/>
                  </a:lnTo>
                  <a:lnTo>
                    <a:pt x="910" y="0"/>
                  </a:lnTo>
                  <a:lnTo>
                    <a:pt x="1012" y="58"/>
                  </a:lnTo>
                  <a:lnTo>
                    <a:pt x="1097" y="165"/>
                  </a:lnTo>
                  <a:lnTo>
                    <a:pt x="1154" y="341"/>
                  </a:lnTo>
                  <a:lnTo>
                    <a:pt x="1167" y="496"/>
                  </a:lnTo>
                  <a:lnTo>
                    <a:pt x="1167" y="629"/>
                  </a:lnTo>
                  <a:lnTo>
                    <a:pt x="1220" y="652"/>
                  </a:lnTo>
                  <a:lnTo>
                    <a:pt x="1202" y="865"/>
                  </a:lnTo>
                  <a:lnTo>
                    <a:pt x="1130" y="903"/>
                  </a:lnTo>
                  <a:lnTo>
                    <a:pt x="1112" y="1033"/>
                  </a:lnTo>
                  <a:lnTo>
                    <a:pt x="1086" y="1179"/>
                  </a:lnTo>
                  <a:lnTo>
                    <a:pt x="1104" y="1293"/>
                  </a:lnTo>
                  <a:lnTo>
                    <a:pt x="1197" y="1368"/>
                  </a:lnTo>
                  <a:lnTo>
                    <a:pt x="1321" y="1411"/>
                  </a:lnTo>
                  <a:lnTo>
                    <a:pt x="1497" y="1448"/>
                  </a:lnTo>
                  <a:lnTo>
                    <a:pt x="1620" y="1459"/>
                  </a:lnTo>
                  <a:lnTo>
                    <a:pt x="1687" y="1579"/>
                  </a:lnTo>
                  <a:lnTo>
                    <a:pt x="1738" y="1687"/>
                  </a:lnTo>
                  <a:lnTo>
                    <a:pt x="1891" y="2775"/>
                  </a:lnTo>
                  <a:lnTo>
                    <a:pt x="0" y="2723"/>
                  </a:lnTo>
                  <a:close/>
                </a:path>
              </a:pathLst>
            </a:custGeom>
            <a:solidFill>
              <a:srgbClr val="808080"/>
            </a:solidFill>
            <a:ln w="1588">
              <a:solidFill>
                <a:srgbClr val="919191"/>
              </a:solidFill>
              <a:round/>
              <a:headEnd/>
              <a:tailEnd/>
            </a:ln>
          </p:spPr>
          <p:txBody>
            <a:bodyPr/>
            <a:lstStyle/>
            <a:p>
              <a:endParaRPr lang="en-GB"/>
            </a:p>
          </p:txBody>
        </p:sp>
        <p:sp>
          <p:nvSpPr>
            <p:cNvPr id="19462" name="Freeform 7"/>
            <p:cNvSpPr>
              <a:spLocks/>
            </p:cNvSpPr>
            <p:nvPr/>
          </p:nvSpPr>
          <p:spPr bwMode="auto">
            <a:xfrm>
              <a:off x="1544" y="1762"/>
              <a:ext cx="739" cy="982"/>
            </a:xfrm>
            <a:custGeom>
              <a:avLst/>
              <a:gdLst>
                <a:gd name="T0" fmla="*/ 0 w 1479"/>
                <a:gd name="T1" fmla="*/ 0 h 2946"/>
                <a:gd name="T2" fmla="*/ 0 w 1479"/>
                <a:gd name="T3" fmla="*/ 0 h 2946"/>
                <a:gd name="T4" fmla="*/ 0 w 1479"/>
                <a:gd name="T5" fmla="*/ 0 h 2946"/>
                <a:gd name="T6" fmla="*/ 0 w 1479"/>
                <a:gd name="T7" fmla="*/ 0 h 2946"/>
                <a:gd name="T8" fmla="*/ 0 w 1479"/>
                <a:gd name="T9" fmla="*/ 0 h 2946"/>
                <a:gd name="T10" fmla="*/ 0 w 1479"/>
                <a:gd name="T11" fmla="*/ 0 h 2946"/>
                <a:gd name="T12" fmla="*/ 0 w 1479"/>
                <a:gd name="T13" fmla="*/ 0 h 2946"/>
                <a:gd name="T14" fmla="*/ 0 w 1479"/>
                <a:gd name="T15" fmla="*/ 0 h 2946"/>
                <a:gd name="T16" fmla="*/ 0 w 1479"/>
                <a:gd name="T17" fmla="*/ 0 h 2946"/>
                <a:gd name="T18" fmla="*/ 0 w 1479"/>
                <a:gd name="T19" fmla="*/ 0 h 2946"/>
                <a:gd name="T20" fmla="*/ 0 w 1479"/>
                <a:gd name="T21" fmla="*/ 0 h 2946"/>
                <a:gd name="T22" fmla="*/ 0 w 1479"/>
                <a:gd name="T23" fmla="*/ 0 h 2946"/>
                <a:gd name="T24" fmla="*/ 0 w 1479"/>
                <a:gd name="T25" fmla="*/ 0 h 2946"/>
                <a:gd name="T26" fmla="*/ 0 w 1479"/>
                <a:gd name="T27" fmla="*/ 0 h 2946"/>
                <a:gd name="T28" fmla="*/ 0 w 1479"/>
                <a:gd name="T29" fmla="*/ 0 h 2946"/>
                <a:gd name="T30" fmla="*/ 0 w 1479"/>
                <a:gd name="T31" fmla="*/ 0 h 2946"/>
                <a:gd name="T32" fmla="*/ 0 w 1479"/>
                <a:gd name="T33" fmla="*/ 0 h 2946"/>
                <a:gd name="T34" fmla="*/ 0 w 1479"/>
                <a:gd name="T35" fmla="*/ 0 h 2946"/>
                <a:gd name="T36" fmla="*/ 0 w 1479"/>
                <a:gd name="T37" fmla="*/ 0 h 2946"/>
                <a:gd name="T38" fmla="*/ 0 w 1479"/>
                <a:gd name="T39" fmla="*/ 0 h 2946"/>
                <a:gd name="T40" fmla="*/ 0 w 1479"/>
                <a:gd name="T41" fmla="*/ 0 h 2946"/>
                <a:gd name="T42" fmla="*/ 0 w 1479"/>
                <a:gd name="T43" fmla="*/ 0 h 2946"/>
                <a:gd name="T44" fmla="*/ 0 w 1479"/>
                <a:gd name="T45" fmla="*/ 0 h 2946"/>
                <a:gd name="T46" fmla="*/ 0 w 1479"/>
                <a:gd name="T47" fmla="*/ 0 h 2946"/>
                <a:gd name="T48" fmla="*/ 0 w 1479"/>
                <a:gd name="T49" fmla="*/ 0 h 2946"/>
                <a:gd name="T50" fmla="*/ 0 w 1479"/>
                <a:gd name="T51" fmla="*/ 0 h 2946"/>
                <a:gd name="T52" fmla="*/ 0 w 1479"/>
                <a:gd name="T53" fmla="*/ 0 h 2946"/>
                <a:gd name="T54" fmla="*/ 0 w 1479"/>
                <a:gd name="T55" fmla="*/ 0 h 2946"/>
                <a:gd name="T56" fmla="*/ 0 w 1479"/>
                <a:gd name="T57" fmla="*/ 0 h 2946"/>
                <a:gd name="T58" fmla="*/ 0 w 1479"/>
                <a:gd name="T59" fmla="*/ 0 h 2946"/>
                <a:gd name="T60" fmla="*/ 0 w 1479"/>
                <a:gd name="T61" fmla="*/ 0 h 2946"/>
                <a:gd name="T62" fmla="*/ 0 w 1479"/>
                <a:gd name="T63" fmla="*/ 0 h 2946"/>
                <a:gd name="T64" fmla="*/ 0 w 1479"/>
                <a:gd name="T65" fmla="*/ 0 h 2946"/>
                <a:gd name="T66" fmla="*/ 0 w 1479"/>
                <a:gd name="T67" fmla="*/ 0 h 2946"/>
                <a:gd name="T68" fmla="*/ 0 w 1479"/>
                <a:gd name="T69" fmla="*/ 0 h 2946"/>
                <a:gd name="T70" fmla="*/ 0 w 1479"/>
                <a:gd name="T71" fmla="*/ 0 h 2946"/>
                <a:gd name="T72" fmla="*/ 0 w 1479"/>
                <a:gd name="T73" fmla="*/ 0 h 2946"/>
                <a:gd name="T74" fmla="*/ 0 w 1479"/>
                <a:gd name="T75" fmla="*/ 0 h 2946"/>
                <a:gd name="T76" fmla="*/ 0 w 1479"/>
                <a:gd name="T77" fmla="*/ 0 h 294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479"/>
                <a:gd name="T118" fmla="*/ 0 h 2946"/>
                <a:gd name="T119" fmla="*/ 1479 w 1479"/>
                <a:gd name="T120" fmla="*/ 2946 h 294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479" h="2946">
                  <a:moveTo>
                    <a:pt x="0" y="2946"/>
                  </a:moveTo>
                  <a:lnTo>
                    <a:pt x="20" y="1832"/>
                  </a:lnTo>
                  <a:lnTo>
                    <a:pt x="78" y="1502"/>
                  </a:lnTo>
                  <a:lnTo>
                    <a:pt x="195" y="1349"/>
                  </a:lnTo>
                  <a:lnTo>
                    <a:pt x="344" y="1324"/>
                  </a:lnTo>
                  <a:lnTo>
                    <a:pt x="474" y="1275"/>
                  </a:lnTo>
                  <a:lnTo>
                    <a:pt x="528" y="1167"/>
                  </a:lnTo>
                  <a:lnTo>
                    <a:pt x="532" y="1005"/>
                  </a:lnTo>
                  <a:lnTo>
                    <a:pt x="480" y="917"/>
                  </a:lnTo>
                  <a:lnTo>
                    <a:pt x="480" y="865"/>
                  </a:lnTo>
                  <a:lnTo>
                    <a:pt x="436" y="798"/>
                  </a:lnTo>
                  <a:lnTo>
                    <a:pt x="398" y="660"/>
                  </a:lnTo>
                  <a:lnTo>
                    <a:pt x="405" y="635"/>
                  </a:lnTo>
                  <a:lnTo>
                    <a:pt x="367" y="527"/>
                  </a:lnTo>
                  <a:lnTo>
                    <a:pt x="405" y="309"/>
                  </a:lnTo>
                  <a:lnTo>
                    <a:pt x="488" y="206"/>
                  </a:lnTo>
                  <a:lnTo>
                    <a:pt x="584" y="63"/>
                  </a:lnTo>
                  <a:lnTo>
                    <a:pt x="774" y="0"/>
                  </a:lnTo>
                  <a:lnTo>
                    <a:pt x="919" y="108"/>
                  </a:lnTo>
                  <a:lnTo>
                    <a:pt x="971" y="195"/>
                  </a:lnTo>
                  <a:lnTo>
                    <a:pt x="1054" y="238"/>
                  </a:lnTo>
                  <a:lnTo>
                    <a:pt x="1054" y="336"/>
                  </a:lnTo>
                  <a:lnTo>
                    <a:pt x="1063" y="391"/>
                  </a:lnTo>
                  <a:lnTo>
                    <a:pt x="1124" y="499"/>
                  </a:lnTo>
                  <a:lnTo>
                    <a:pt x="1075" y="651"/>
                  </a:lnTo>
                  <a:lnTo>
                    <a:pt x="1083" y="759"/>
                  </a:lnTo>
                  <a:lnTo>
                    <a:pt x="1038" y="865"/>
                  </a:lnTo>
                  <a:lnTo>
                    <a:pt x="1002" y="897"/>
                  </a:lnTo>
                  <a:lnTo>
                    <a:pt x="1002" y="949"/>
                  </a:lnTo>
                  <a:lnTo>
                    <a:pt x="957" y="1070"/>
                  </a:lnTo>
                  <a:lnTo>
                    <a:pt x="926" y="1167"/>
                  </a:lnTo>
                  <a:lnTo>
                    <a:pt x="1018" y="1275"/>
                  </a:lnTo>
                  <a:lnTo>
                    <a:pt x="1175" y="1380"/>
                  </a:lnTo>
                  <a:lnTo>
                    <a:pt x="1340" y="1489"/>
                  </a:lnTo>
                  <a:lnTo>
                    <a:pt x="1416" y="1617"/>
                  </a:lnTo>
                  <a:lnTo>
                    <a:pt x="1447" y="1789"/>
                  </a:lnTo>
                  <a:lnTo>
                    <a:pt x="1470" y="2052"/>
                  </a:lnTo>
                  <a:lnTo>
                    <a:pt x="1479" y="2817"/>
                  </a:lnTo>
                  <a:lnTo>
                    <a:pt x="0" y="2946"/>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3" name="Freeform 8"/>
            <p:cNvSpPr>
              <a:spLocks/>
            </p:cNvSpPr>
            <p:nvPr/>
          </p:nvSpPr>
          <p:spPr bwMode="auto">
            <a:xfrm>
              <a:off x="2100" y="1704"/>
              <a:ext cx="789" cy="1031"/>
            </a:xfrm>
            <a:custGeom>
              <a:avLst/>
              <a:gdLst>
                <a:gd name="T0" fmla="*/ 1 w 1577"/>
                <a:gd name="T1" fmla="*/ 0 h 3093"/>
                <a:gd name="T2" fmla="*/ 0 w 1577"/>
                <a:gd name="T3" fmla="*/ 0 h 3093"/>
                <a:gd name="T4" fmla="*/ 1 w 1577"/>
                <a:gd name="T5" fmla="*/ 0 h 3093"/>
                <a:gd name="T6" fmla="*/ 1 w 1577"/>
                <a:gd name="T7" fmla="*/ 0 h 3093"/>
                <a:gd name="T8" fmla="*/ 1 w 1577"/>
                <a:gd name="T9" fmla="*/ 0 h 3093"/>
                <a:gd name="T10" fmla="*/ 1 w 1577"/>
                <a:gd name="T11" fmla="*/ 0 h 3093"/>
                <a:gd name="T12" fmla="*/ 1 w 1577"/>
                <a:gd name="T13" fmla="*/ 0 h 3093"/>
                <a:gd name="T14" fmla="*/ 1 w 1577"/>
                <a:gd name="T15" fmla="*/ 0 h 3093"/>
                <a:gd name="T16" fmla="*/ 1 w 1577"/>
                <a:gd name="T17" fmla="*/ 0 h 3093"/>
                <a:gd name="T18" fmla="*/ 1 w 1577"/>
                <a:gd name="T19" fmla="*/ 0 h 3093"/>
                <a:gd name="T20" fmla="*/ 1 w 1577"/>
                <a:gd name="T21" fmla="*/ 0 h 3093"/>
                <a:gd name="T22" fmla="*/ 1 w 1577"/>
                <a:gd name="T23" fmla="*/ 0 h 3093"/>
                <a:gd name="T24" fmla="*/ 1 w 1577"/>
                <a:gd name="T25" fmla="*/ 0 h 3093"/>
                <a:gd name="T26" fmla="*/ 1 w 1577"/>
                <a:gd name="T27" fmla="*/ 0 h 3093"/>
                <a:gd name="T28" fmla="*/ 1 w 1577"/>
                <a:gd name="T29" fmla="*/ 0 h 3093"/>
                <a:gd name="T30" fmla="*/ 1 w 1577"/>
                <a:gd name="T31" fmla="*/ 0 h 3093"/>
                <a:gd name="T32" fmla="*/ 1 w 1577"/>
                <a:gd name="T33" fmla="*/ 0 h 3093"/>
                <a:gd name="T34" fmla="*/ 1 w 1577"/>
                <a:gd name="T35" fmla="*/ 0 h 3093"/>
                <a:gd name="T36" fmla="*/ 1 w 1577"/>
                <a:gd name="T37" fmla="*/ 0 h 3093"/>
                <a:gd name="T38" fmla="*/ 1 w 1577"/>
                <a:gd name="T39" fmla="*/ 0 h 3093"/>
                <a:gd name="T40" fmla="*/ 1 w 1577"/>
                <a:gd name="T41" fmla="*/ 0 h 3093"/>
                <a:gd name="T42" fmla="*/ 1 w 1577"/>
                <a:gd name="T43" fmla="*/ 0 h 3093"/>
                <a:gd name="T44" fmla="*/ 1 w 1577"/>
                <a:gd name="T45" fmla="*/ 0 h 3093"/>
                <a:gd name="T46" fmla="*/ 1 w 1577"/>
                <a:gd name="T47" fmla="*/ 0 h 3093"/>
                <a:gd name="T48" fmla="*/ 1 w 1577"/>
                <a:gd name="T49" fmla="*/ 0 h 3093"/>
                <a:gd name="T50" fmla="*/ 1 w 1577"/>
                <a:gd name="T51" fmla="*/ 0 h 3093"/>
                <a:gd name="T52" fmla="*/ 1 w 1577"/>
                <a:gd name="T53" fmla="*/ 0 h 3093"/>
                <a:gd name="T54" fmla="*/ 1 w 1577"/>
                <a:gd name="T55" fmla="*/ 0 h 3093"/>
                <a:gd name="T56" fmla="*/ 1 w 1577"/>
                <a:gd name="T57" fmla="*/ 0 h 3093"/>
                <a:gd name="T58" fmla="*/ 1 w 1577"/>
                <a:gd name="T59" fmla="*/ 0 h 3093"/>
                <a:gd name="T60" fmla="*/ 1 w 1577"/>
                <a:gd name="T61" fmla="*/ 0 h 3093"/>
                <a:gd name="T62" fmla="*/ 1 w 1577"/>
                <a:gd name="T63" fmla="*/ 0 h 3093"/>
                <a:gd name="T64" fmla="*/ 1 w 1577"/>
                <a:gd name="T65" fmla="*/ 0 h 3093"/>
                <a:gd name="T66" fmla="*/ 1 w 1577"/>
                <a:gd name="T67" fmla="*/ 0 h 309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77"/>
                <a:gd name="T103" fmla="*/ 0 h 3093"/>
                <a:gd name="T104" fmla="*/ 1577 w 1577"/>
                <a:gd name="T105" fmla="*/ 3093 h 3093"/>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77" h="3093">
                  <a:moveTo>
                    <a:pt x="31" y="3059"/>
                  </a:moveTo>
                  <a:lnTo>
                    <a:pt x="17" y="3023"/>
                  </a:lnTo>
                  <a:lnTo>
                    <a:pt x="7" y="2927"/>
                  </a:lnTo>
                  <a:lnTo>
                    <a:pt x="0" y="2628"/>
                  </a:lnTo>
                  <a:lnTo>
                    <a:pt x="14" y="2128"/>
                  </a:lnTo>
                  <a:lnTo>
                    <a:pt x="31" y="2008"/>
                  </a:lnTo>
                  <a:lnTo>
                    <a:pt x="60" y="1898"/>
                  </a:lnTo>
                  <a:lnTo>
                    <a:pt x="188" y="1667"/>
                  </a:lnTo>
                  <a:lnTo>
                    <a:pt x="260" y="1627"/>
                  </a:lnTo>
                  <a:lnTo>
                    <a:pt x="300" y="1604"/>
                  </a:lnTo>
                  <a:lnTo>
                    <a:pt x="319" y="1573"/>
                  </a:lnTo>
                  <a:lnTo>
                    <a:pt x="310" y="1541"/>
                  </a:lnTo>
                  <a:lnTo>
                    <a:pt x="291" y="1504"/>
                  </a:lnTo>
                  <a:lnTo>
                    <a:pt x="261" y="1432"/>
                  </a:lnTo>
                  <a:lnTo>
                    <a:pt x="261" y="1401"/>
                  </a:lnTo>
                  <a:lnTo>
                    <a:pt x="268" y="1365"/>
                  </a:lnTo>
                  <a:lnTo>
                    <a:pt x="288" y="1287"/>
                  </a:lnTo>
                  <a:lnTo>
                    <a:pt x="327" y="1143"/>
                  </a:lnTo>
                  <a:lnTo>
                    <a:pt x="331" y="981"/>
                  </a:lnTo>
                  <a:lnTo>
                    <a:pt x="331" y="938"/>
                  </a:lnTo>
                  <a:lnTo>
                    <a:pt x="331" y="916"/>
                  </a:lnTo>
                  <a:lnTo>
                    <a:pt x="330" y="893"/>
                  </a:lnTo>
                  <a:lnTo>
                    <a:pt x="327" y="818"/>
                  </a:lnTo>
                  <a:lnTo>
                    <a:pt x="305" y="672"/>
                  </a:lnTo>
                  <a:lnTo>
                    <a:pt x="294" y="595"/>
                  </a:lnTo>
                  <a:lnTo>
                    <a:pt x="291" y="561"/>
                  </a:lnTo>
                  <a:lnTo>
                    <a:pt x="290" y="529"/>
                  </a:lnTo>
                  <a:lnTo>
                    <a:pt x="319" y="361"/>
                  </a:lnTo>
                  <a:lnTo>
                    <a:pt x="372" y="204"/>
                  </a:lnTo>
                  <a:lnTo>
                    <a:pt x="455" y="83"/>
                  </a:lnTo>
                  <a:lnTo>
                    <a:pt x="508" y="29"/>
                  </a:lnTo>
                  <a:lnTo>
                    <a:pt x="556" y="0"/>
                  </a:lnTo>
                  <a:lnTo>
                    <a:pt x="584" y="10"/>
                  </a:lnTo>
                  <a:lnTo>
                    <a:pt x="614" y="32"/>
                  </a:lnTo>
                  <a:lnTo>
                    <a:pt x="653" y="60"/>
                  </a:lnTo>
                  <a:lnTo>
                    <a:pt x="696" y="83"/>
                  </a:lnTo>
                  <a:lnTo>
                    <a:pt x="726" y="71"/>
                  </a:lnTo>
                  <a:lnTo>
                    <a:pt x="756" y="61"/>
                  </a:lnTo>
                  <a:lnTo>
                    <a:pt x="801" y="96"/>
                  </a:lnTo>
                  <a:lnTo>
                    <a:pt x="852" y="159"/>
                  </a:lnTo>
                  <a:lnTo>
                    <a:pt x="931" y="302"/>
                  </a:lnTo>
                  <a:lnTo>
                    <a:pt x="979" y="463"/>
                  </a:lnTo>
                  <a:lnTo>
                    <a:pt x="1015" y="637"/>
                  </a:lnTo>
                  <a:lnTo>
                    <a:pt x="1058" y="987"/>
                  </a:lnTo>
                  <a:lnTo>
                    <a:pt x="1065" y="1261"/>
                  </a:lnTo>
                  <a:lnTo>
                    <a:pt x="1070" y="1357"/>
                  </a:lnTo>
                  <a:lnTo>
                    <a:pt x="1072" y="1407"/>
                  </a:lnTo>
                  <a:lnTo>
                    <a:pt x="1072" y="1430"/>
                  </a:lnTo>
                  <a:lnTo>
                    <a:pt x="1071" y="1453"/>
                  </a:lnTo>
                  <a:lnTo>
                    <a:pt x="1064" y="1488"/>
                  </a:lnTo>
                  <a:lnTo>
                    <a:pt x="1058" y="1527"/>
                  </a:lnTo>
                  <a:lnTo>
                    <a:pt x="1103" y="1595"/>
                  </a:lnTo>
                  <a:lnTo>
                    <a:pt x="1163" y="1645"/>
                  </a:lnTo>
                  <a:lnTo>
                    <a:pt x="1307" y="1773"/>
                  </a:lnTo>
                  <a:lnTo>
                    <a:pt x="1563" y="2308"/>
                  </a:lnTo>
                  <a:lnTo>
                    <a:pt x="1571" y="2422"/>
                  </a:lnTo>
                  <a:lnTo>
                    <a:pt x="1564" y="2440"/>
                  </a:lnTo>
                  <a:lnTo>
                    <a:pt x="1563" y="2473"/>
                  </a:lnTo>
                  <a:lnTo>
                    <a:pt x="1563" y="2499"/>
                  </a:lnTo>
                  <a:lnTo>
                    <a:pt x="1563" y="2516"/>
                  </a:lnTo>
                  <a:lnTo>
                    <a:pt x="1563" y="2538"/>
                  </a:lnTo>
                  <a:lnTo>
                    <a:pt x="1574" y="2869"/>
                  </a:lnTo>
                  <a:lnTo>
                    <a:pt x="1577" y="3016"/>
                  </a:lnTo>
                  <a:lnTo>
                    <a:pt x="1577" y="3041"/>
                  </a:lnTo>
                  <a:lnTo>
                    <a:pt x="1576" y="3061"/>
                  </a:lnTo>
                  <a:lnTo>
                    <a:pt x="1570" y="3080"/>
                  </a:lnTo>
                  <a:lnTo>
                    <a:pt x="763" y="3093"/>
                  </a:lnTo>
                  <a:lnTo>
                    <a:pt x="366" y="3088"/>
                  </a:lnTo>
                  <a:lnTo>
                    <a:pt x="31" y="3059"/>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4" name="Freeform 9"/>
            <p:cNvSpPr>
              <a:spLocks/>
            </p:cNvSpPr>
            <p:nvPr/>
          </p:nvSpPr>
          <p:spPr bwMode="auto">
            <a:xfrm rot="-2660175">
              <a:off x="2627" y="1712"/>
              <a:ext cx="812" cy="969"/>
            </a:xfrm>
            <a:custGeom>
              <a:avLst/>
              <a:gdLst>
                <a:gd name="T0" fmla="*/ 1 w 1623"/>
                <a:gd name="T1" fmla="*/ 0 h 2907"/>
                <a:gd name="T2" fmla="*/ 1 w 1623"/>
                <a:gd name="T3" fmla="*/ 0 h 2907"/>
                <a:gd name="T4" fmla="*/ 1 w 1623"/>
                <a:gd name="T5" fmla="*/ 0 h 2907"/>
                <a:gd name="T6" fmla="*/ 1 w 1623"/>
                <a:gd name="T7" fmla="*/ 0 h 2907"/>
                <a:gd name="T8" fmla="*/ 1 w 1623"/>
                <a:gd name="T9" fmla="*/ 0 h 2907"/>
                <a:gd name="T10" fmla="*/ 1 w 1623"/>
                <a:gd name="T11" fmla="*/ 0 h 2907"/>
                <a:gd name="T12" fmla="*/ 1 w 1623"/>
                <a:gd name="T13" fmla="*/ 0 h 2907"/>
                <a:gd name="T14" fmla="*/ 1 w 1623"/>
                <a:gd name="T15" fmla="*/ 0 h 2907"/>
                <a:gd name="T16" fmla="*/ 1 w 1623"/>
                <a:gd name="T17" fmla="*/ 0 h 2907"/>
                <a:gd name="T18" fmla="*/ 1 w 1623"/>
                <a:gd name="T19" fmla="*/ 0 h 2907"/>
                <a:gd name="T20" fmla="*/ 1 w 1623"/>
                <a:gd name="T21" fmla="*/ 0 h 2907"/>
                <a:gd name="T22" fmla="*/ 1 w 1623"/>
                <a:gd name="T23" fmla="*/ 0 h 2907"/>
                <a:gd name="T24" fmla="*/ 1 w 1623"/>
                <a:gd name="T25" fmla="*/ 0 h 2907"/>
                <a:gd name="T26" fmla="*/ 1 w 1623"/>
                <a:gd name="T27" fmla="*/ 0 h 2907"/>
                <a:gd name="T28" fmla="*/ 1 w 1623"/>
                <a:gd name="T29" fmla="*/ 0 h 2907"/>
                <a:gd name="T30" fmla="*/ 1 w 1623"/>
                <a:gd name="T31" fmla="*/ 0 h 2907"/>
                <a:gd name="T32" fmla="*/ 1 w 1623"/>
                <a:gd name="T33" fmla="*/ 0 h 2907"/>
                <a:gd name="T34" fmla="*/ 1 w 1623"/>
                <a:gd name="T35" fmla="*/ 0 h 2907"/>
                <a:gd name="T36" fmla="*/ 1 w 1623"/>
                <a:gd name="T37" fmla="*/ 0 h 2907"/>
                <a:gd name="T38" fmla="*/ 1 w 1623"/>
                <a:gd name="T39" fmla="*/ 0 h 2907"/>
                <a:gd name="T40" fmla="*/ 1 w 1623"/>
                <a:gd name="T41" fmla="*/ 0 h 2907"/>
                <a:gd name="T42" fmla="*/ 1 w 1623"/>
                <a:gd name="T43" fmla="*/ 0 h 2907"/>
                <a:gd name="T44" fmla="*/ 1 w 1623"/>
                <a:gd name="T45" fmla="*/ 0 h 2907"/>
                <a:gd name="T46" fmla="*/ 1 w 1623"/>
                <a:gd name="T47" fmla="*/ 0 h 2907"/>
                <a:gd name="T48" fmla="*/ 1 w 1623"/>
                <a:gd name="T49" fmla="*/ 0 h 2907"/>
                <a:gd name="T50" fmla="*/ 1 w 1623"/>
                <a:gd name="T51" fmla="*/ 0 h 2907"/>
                <a:gd name="T52" fmla="*/ 1 w 1623"/>
                <a:gd name="T53" fmla="*/ 0 h 2907"/>
                <a:gd name="T54" fmla="*/ 1 w 1623"/>
                <a:gd name="T55" fmla="*/ 0 h 2907"/>
                <a:gd name="T56" fmla="*/ 1 w 1623"/>
                <a:gd name="T57" fmla="*/ 0 h 2907"/>
                <a:gd name="T58" fmla="*/ 1 w 1623"/>
                <a:gd name="T59" fmla="*/ 0 h 2907"/>
                <a:gd name="T60" fmla="*/ 1 w 1623"/>
                <a:gd name="T61" fmla="*/ 0 h 2907"/>
                <a:gd name="T62" fmla="*/ 1 w 1623"/>
                <a:gd name="T63" fmla="*/ 0 h 2907"/>
                <a:gd name="T64" fmla="*/ 1 w 1623"/>
                <a:gd name="T65" fmla="*/ 0 h 2907"/>
                <a:gd name="T66" fmla="*/ 1 w 1623"/>
                <a:gd name="T67" fmla="*/ 0 h 2907"/>
                <a:gd name="T68" fmla="*/ 1 w 1623"/>
                <a:gd name="T69" fmla="*/ 0 h 2907"/>
                <a:gd name="T70" fmla="*/ 1 w 1623"/>
                <a:gd name="T71" fmla="*/ 0 h 2907"/>
                <a:gd name="T72" fmla="*/ 1 w 1623"/>
                <a:gd name="T73" fmla="*/ 0 h 2907"/>
                <a:gd name="T74" fmla="*/ 1 w 1623"/>
                <a:gd name="T75" fmla="*/ 0 h 2907"/>
                <a:gd name="T76" fmla="*/ 0 w 1623"/>
                <a:gd name="T77" fmla="*/ 0 h 2907"/>
                <a:gd name="T78" fmla="*/ 1 w 1623"/>
                <a:gd name="T79" fmla="*/ 0 h 2907"/>
                <a:gd name="T80" fmla="*/ 1 w 1623"/>
                <a:gd name="T81" fmla="*/ 0 h 2907"/>
                <a:gd name="T82" fmla="*/ 1 w 1623"/>
                <a:gd name="T83" fmla="*/ 0 h 290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23"/>
                <a:gd name="T127" fmla="*/ 0 h 2907"/>
                <a:gd name="T128" fmla="*/ 1623 w 1623"/>
                <a:gd name="T129" fmla="*/ 2907 h 2907"/>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23" h="2907">
                  <a:moveTo>
                    <a:pt x="1538" y="2864"/>
                  </a:moveTo>
                  <a:lnTo>
                    <a:pt x="1570" y="2852"/>
                  </a:lnTo>
                  <a:lnTo>
                    <a:pt x="1595" y="2816"/>
                  </a:lnTo>
                  <a:lnTo>
                    <a:pt x="1620" y="2688"/>
                  </a:lnTo>
                  <a:lnTo>
                    <a:pt x="1623" y="2604"/>
                  </a:lnTo>
                  <a:lnTo>
                    <a:pt x="1623" y="2558"/>
                  </a:lnTo>
                  <a:lnTo>
                    <a:pt x="1621" y="2506"/>
                  </a:lnTo>
                  <a:lnTo>
                    <a:pt x="1601" y="2289"/>
                  </a:lnTo>
                  <a:lnTo>
                    <a:pt x="1522" y="1849"/>
                  </a:lnTo>
                  <a:lnTo>
                    <a:pt x="1475" y="1668"/>
                  </a:lnTo>
                  <a:lnTo>
                    <a:pt x="1427" y="1542"/>
                  </a:lnTo>
                  <a:lnTo>
                    <a:pt x="1372" y="1499"/>
                  </a:lnTo>
                  <a:lnTo>
                    <a:pt x="1308" y="1470"/>
                  </a:lnTo>
                  <a:lnTo>
                    <a:pt x="1128" y="1365"/>
                  </a:lnTo>
                  <a:lnTo>
                    <a:pt x="1022" y="1305"/>
                  </a:lnTo>
                  <a:lnTo>
                    <a:pt x="966" y="1266"/>
                  </a:lnTo>
                  <a:lnTo>
                    <a:pt x="927" y="1219"/>
                  </a:lnTo>
                  <a:lnTo>
                    <a:pt x="913" y="1131"/>
                  </a:lnTo>
                  <a:lnTo>
                    <a:pt x="913" y="1109"/>
                  </a:lnTo>
                  <a:lnTo>
                    <a:pt x="913" y="1083"/>
                  </a:lnTo>
                  <a:lnTo>
                    <a:pt x="922" y="1040"/>
                  </a:lnTo>
                  <a:lnTo>
                    <a:pt x="947" y="940"/>
                  </a:lnTo>
                  <a:lnTo>
                    <a:pt x="1012" y="869"/>
                  </a:lnTo>
                  <a:lnTo>
                    <a:pt x="1034" y="758"/>
                  </a:lnTo>
                  <a:lnTo>
                    <a:pt x="1047" y="640"/>
                  </a:lnTo>
                  <a:lnTo>
                    <a:pt x="1043" y="615"/>
                  </a:lnTo>
                  <a:lnTo>
                    <a:pt x="1032" y="596"/>
                  </a:lnTo>
                  <a:lnTo>
                    <a:pt x="1016" y="549"/>
                  </a:lnTo>
                  <a:lnTo>
                    <a:pt x="1016" y="481"/>
                  </a:lnTo>
                  <a:lnTo>
                    <a:pt x="1012" y="393"/>
                  </a:lnTo>
                  <a:lnTo>
                    <a:pt x="984" y="241"/>
                  </a:lnTo>
                  <a:lnTo>
                    <a:pt x="909" y="133"/>
                  </a:lnTo>
                  <a:lnTo>
                    <a:pt x="817" y="52"/>
                  </a:lnTo>
                  <a:lnTo>
                    <a:pt x="725" y="17"/>
                  </a:lnTo>
                  <a:lnTo>
                    <a:pt x="630" y="0"/>
                  </a:lnTo>
                  <a:lnTo>
                    <a:pt x="614" y="1"/>
                  </a:lnTo>
                  <a:lnTo>
                    <a:pt x="595" y="8"/>
                  </a:lnTo>
                  <a:lnTo>
                    <a:pt x="553" y="36"/>
                  </a:lnTo>
                  <a:lnTo>
                    <a:pt x="480" y="99"/>
                  </a:lnTo>
                  <a:lnTo>
                    <a:pt x="446" y="192"/>
                  </a:lnTo>
                  <a:lnTo>
                    <a:pt x="418" y="299"/>
                  </a:lnTo>
                  <a:lnTo>
                    <a:pt x="412" y="352"/>
                  </a:lnTo>
                  <a:lnTo>
                    <a:pt x="416" y="433"/>
                  </a:lnTo>
                  <a:lnTo>
                    <a:pt x="421" y="515"/>
                  </a:lnTo>
                  <a:lnTo>
                    <a:pt x="422" y="549"/>
                  </a:lnTo>
                  <a:lnTo>
                    <a:pt x="422" y="576"/>
                  </a:lnTo>
                  <a:lnTo>
                    <a:pt x="409" y="596"/>
                  </a:lnTo>
                  <a:lnTo>
                    <a:pt x="400" y="602"/>
                  </a:lnTo>
                  <a:lnTo>
                    <a:pt x="395" y="618"/>
                  </a:lnTo>
                  <a:lnTo>
                    <a:pt x="420" y="830"/>
                  </a:lnTo>
                  <a:lnTo>
                    <a:pt x="453" y="887"/>
                  </a:lnTo>
                  <a:lnTo>
                    <a:pt x="488" y="927"/>
                  </a:lnTo>
                  <a:lnTo>
                    <a:pt x="525" y="1015"/>
                  </a:lnTo>
                  <a:lnTo>
                    <a:pt x="535" y="1035"/>
                  </a:lnTo>
                  <a:lnTo>
                    <a:pt x="542" y="1123"/>
                  </a:lnTo>
                  <a:lnTo>
                    <a:pt x="542" y="1203"/>
                  </a:lnTo>
                  <a:lnTo>
                    <a:pt x="507" y="1236"/>
                  </a:lnTo>
                  <a:lnTo>
                    <a:pt x="445" y="1266"/>
                  </a:lnTo>
                  <a:lnTo>
                    <a:pt x="418" y="1274"/>
                  </a:lnTo>
                  <a:lnTo>
                    <a:pt x="398" y="1274"/>
                  </a:lnTo>
                  <a:lnTo>
                    <a:pt x="377" y="1274"/>
                  </a:lnTo>
                  <a:lnTo>
                    <a:pt x="338" y="1272"/>
                  </a:lnTo>
                  <a:lnTo>
                    <a:pt x="322" y="1272"/>
                  </a:lnTo>
                  <a:lnTo>
                    <a:pt x="307" y="1272"/>
                  </a:lnTo>
                  <a:lnTo>
                    <a:pt x="292" y="1272"/>
                  </a:lnTo>
                  <a:lnTo>
                    <a:pt x="270" y="1272"/>
                  </a:lnTo>
                  <a:lnTo>
                    <a:pt x="214" y="1262"/>
                  </a:lnTo>
                  <a:lnTo>
                    <a:pt x="159" y="1255"/>
                  </a:lnTo>
                  <a:lnTo>
                    <a:pt x="137" y="1253"/>
                  </a:lnTo>
                  <a:lnTo>
                    <a:pt x="118" y="1255"/>
                  </a:lnTo>
                  <a:lnTo>
                    <a:pt x="108" y="1284"/>
                  </a:lnTo>
                  <a:lnTo>
                    <a:pt x="103" y="1344"/>
                  </a:lnTo>
                  <a:lnTo>
                    <a:pt x="89" y="1448"/>
                  </a:lnTo>
                  <a:lnTo>
                    <a:pt x="60" y="1532"/>
                  </a:lnTo>
                  <a:lnTo>
                    <a:pt x="42" y="1626"/>
                  </a:lnTo>
                  <a:lnTo>
                    <a:pt x="4" y="2101"/>
                  </a:lnTo>
                  <a:lnTo>
                    <a:pt x="0" y="2553"/>
                  </a:lnTo>
                  <a:lnTo>
                    <a:pt x="0" y="2780"/>
                  </a:lnTo>
                  <a:lnTo>
                    <a:pt x="4" y="2880"/>
                  </a:lnTo>
                  <a:lnTo>
                    <a:pt x="305" y="2903"/>
                  </a:lnTo>
                  <a:lnTo>
                    <a:pt x="477" y="2907"/>
                  </a:lnTo>
                  <a:lnTo>
                    <a:pt x="568" y="2907"/>
                  </a:lnTo>
                  <a:lnTo>
                    <a:pt x="615" y="2907"/>
                  </a:lnTo>
                  <a:lnTo>
                    <a:pt x="664" y="2907"/>
                  </a:lnTo>
                  <a:lnTo>
                    <a:pt x="1538" y="2864"/>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5" name="Freeform 10"/>
            <p:cNvSpPr>
              <a:spLocks/>
            </p:cNvSpPr>
            <p:nvPr/>
          </p:nvSpPr>
          <p:spPr bwMode="auto">
            <a:xfrm>
              <a:off x="1546" y="1992"/>
              <a:ext cx="820" cy="1005"/>
            </a:xfrm>
            <a:custGeom>
              <a:avLst/>
              <a:gdLst>
                <a:gd name="T0" fmla="*/ 1 w 1639"/>
                <a:gd name="T1" fmla="*/ 0 h 3014"/>
                <a:gd name="T2" fmla="*/ 1 w 1639"/>
                <a:gd name="T3" fmla="*/ 0 h 3014"/>
                <a:gd name="T4" fmla="*/ 0 w 1639"/>
                <a:gd name="T5" fmla="*/ 0 h 3014"/>
                <a:gd name="T6" fmla="*/ 1 w 1639"/>
                <a:gd name="T7" fmla="*/ 0 h 3014"/>
                <a:gd name="T8" fmla="*/ 1 w 1639"/>
                <a:gd name="T9" fmla="*/ 0 h 3014"/>
                <a:gd name="T10" fmla="*/ 1 w 1639"/>
                <a:gd name="T11" fmla="*/ 0 h 3014"/>
                <a:gd name="T12" fmla="*/ 1 w 1639"/>
                <a:gd name="T13" fmla="*/ 0 h 3014"/>
                <a:gd name="T14" fmla="*/ 1 w 1639"/>
                <a:gd name="T15" fmla="*/ 0 h 3014"/>
                <a:gd name="T16" fmla="*/ 1 w 1639"/>
                <a:gd name="T17" fmla="*/ 0 h 3014"/>
                <a:gd name="T18" fmla="*/ 1 w 1639"/>
                <a:gd name="T19" fmla="*/ 0 h 3014"/>
                <a:gd name="T20" fmla="*/ 1 w 1639"/>
                <a:gd name="T21" fmla="*/ 0 h 3014"/>
                <a:gd name="T22" fmla="*/ 1 w 1639"/>
                <a:gd name="T23" fmla="*/ 0 h 3014"/>
                <a:gd name="T24" fmla="*/ 1 w 1639"/>
                <a:gd name="T25" fmla="*/ 0 h 3014"/>
                <a:gd name="T26" fmla="*/ 1 w 1639"/>
                <a:gd name="T27" fmla="*/ 0 h 3014"/>
                <a:gd name="T28" fmla="*/ 1 w 1639"/>
                <a:gd name="T29" fmla="*/ 0 h 3014"/>
                <a:gd name="T30" fmla="*/ 1 w 1639"/>
                <a:gd name="T31" fmla="*/ 0 h 3014"/>
                <a:gd name="T32" fmla="*/ 1 w 1639"/>
                <a:gd name="T33" fmla="*/ 0 h 3014"/>
                <a:gd name="T34" fmla="*/ 1 w 1639"/>
                <a:gd name="T35" fmla="*/ 0 h 3014"/>
                <a:gd name="T36" fmla="*/ 1 w 1639"/>
                <a:gd name="T37" fmla="*/ 0 h 3014"/>
                <a:gd name="T38" fmla="*/ 1 w 1639"/>
                <a:gd name="T39" fmla="*/ 0 h 3014"/>
                <a:gd name="T40" fmla="*/ 1 w 1639"/>
                <a:gd name="T41" fmla="*/ 0 h 3014"/>
                <a:gd name="T42" fmla="*/ 1 w 1639"/>
                <a:gd name="T43" fmla="*/ 0 h 3014"/>
                <a:gd name="T44" fmla="*/ 1 w 1639"/>
                <a:gd name="T45" fmla="*/ 0 h 3014"/>
                <a:gd name="T46" fmla="*/ 1 w 1639"/>
                <a:gd name="T47" fmla="*/ 0 h 3014"/>
                <a:gd name="T48" fmla="*/ 1 w 1639"/>
                <a:gd name="T49" fmla="*/ 0 h 3014"/>
                <a:gd name="T50" fmla="*/ 1 w 1639"/>
                <a:gd name="T51" fmla="*/ 0 h 3014"/>
                <a:gd name="T52" fmla="*/ 1 w 1639"/>
                <a:gd name="T53" fmla="*/ 0 h 3014"/>
                <a:gd name="T54" fmla="*/ 1 w 1639"/>
                <a:gd name="T55" fmla="*/ 0 h 3014"/>
                <a:gd name="T56" fmla="*/ 1 w 1639"/>
                <a:gd name="T57" fmla="*/ 0 h 3014"/>
                <a:gd name="T58" fmla="*/ 1 w 1639"/>
                <a:gd name="T59" fmla="*/ 0 h 3014"/>
                <a:gd name="T60" fmla="*/ 1 w 1639"/>
                <a:gd name="T61" fmla="*/ 0 h 3014"/>
                <a:gd name="T62" fmla="*/ 1 w 1639"/>
                <a:gd name="T63" fmla="*/ 0 h 3014"/>
                <a:gd name="T64" fmla="*/ 1 w 1639"/>
                <a:gd name="T65" fmla="*/ 0 h 3014"/>
                <a:gd name="T66" fmla="*/ 1 w 1639"/>
                <a:gd name="T67" fmla="*/ 0 h 30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639"/>
                <a:gd name="T103" fmla="*/ 0 h 3014"/>
                <a:gd name="T104" fmla="*/ 1639 w 1639"/>
                <a:gd name="T105" fmla="*/ 3014 h 30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639" h="3014">
                  <a:moveTo>
                    <a:pt x="156" y="3014"/>
                  </a:moveTo>
                  <a:lnTo>
                    <a:pt x="9" y="2958"/>
                  </a:lnTo>
                  <a:lnTo>
                    <a:pt x="0" y="1901"/>
                  </a:lnTo>
                  <a:lnTo>
                    <a:pt x="118" y="1674"/>
                  </a:lnTo>
                  <a:lnTo>
                    <a:pt x="316" y="1573"/>
                  </a:lnTo>
                  <a:lnTo>
                    <a:pt x="427" y="1488"/>
                  </a:lnTo>
                  <a:lnTo>
                    <a:pt x="551" y="1415"/>
                  </a:lnTo>
                  <a:lnTo>
                    <a:pt x="597" y="1310"/>
                  </a:lnTo>
                  <a:lnTo>
                    <a:pt x="606" y="1251"/>
                  </a:lnTo>
                  <a:lnTo>
                    <a:pt x="590" y="1184"/>
                  </a:lnTo>
                  <a:lnTo>
                    <a:pt x="499" y="1155"/>
                  </a:lnTo>
                  <a:lnTo>
                    <a:pt x="433" y="885"/>
                  </a:lnTo>
                  <a:lnTo>
                    <a:pt x="472" y="514"/>
                  </a:lnTo>
                  <a:lnTo>
                    <a:pt x="506" y="243"/>
                  </a:lnTo>
                  <a:lnTo>
                    <a:pt x="620" y="59"/>
                  </a:lnTo>
                  <a:lnTo>
                    <a:pt x="699" y="0"/>
                  </a:lnTo>
                  <a:lnTo>
                    <a:pt x="769" y="13"/>
                  </a:lnTo>
                  <a:lnTo>
                    <a:pt x="838" y="26"/>
                  </a:lnTo>
                  <a:lnTo>
                    <a:pt x="869" y="0"/>
                  </a:lnTo>
                  <a:lnTo>
                    <a:pt x="1020" y="118"/>
                  </a:lnTo>
                  <a:lnTo>
                    <a:pt x="1136" y="455"/>
                  </a:lnTo>
                  <a:lnTo>
                    <a:pt x="1215" y="750"/>
                  </a:lnTo>
                  <a:lnTo>
                    <a:pt x="1215" y="1013"/>
                  </a:lnTo>
                  <a:lnTo>
                    <a:pt x="1136" y="1189"/>
                  </a:lnTo>
                  <a:lnTo>
                    <a:pt x="1049" y="1262"/>
                  </a:lnTo>
                  <a:lnTo>
                    <a:pt x="1080" y="1333"/>
                  </a:lnTo>
                  <a:lnTo>
                    <a:pt x="1228" y="1465"/>
                  </a:lnTo>
                  <a:lnTo>
                    <a:pt x="1414" y="1488"/>
                  </a:lnTo>
                  <a:lnTo>
                    <a:pt x="1518" y="1561"/>
                  </a:lnTo>
                  <a:lnTo>
                    <a:pt x="1602" y="1631"/>
                  </a:lnTo>
                  <a:lnTo>
                    <a:pt x="1632" y="1801"/>
                  </a:lnTo>
                  <a:lnTo>
                    <a:pt x="1639" y="1940"/>
                  </a:lnTo>
                  <a:lnTo>
                    <a:pt x="1527" y="3013"/>
                  </a:lnTo>
                  <a:lnTo>
                    <a:pt x="156" y="3014"/>
                  </a:lnTo>
                  <a:close/>
                </a:path>
              </a:pathLst>
            </a:custGeom>
            <a:solidFill>
              <a:srgbClr val="808080"/>
            </a:solidFill>
            <a:ln w="1588">
              <a:solidFill>
                <a:srgbClr val="919191"/>
              </a:solidFill>
              <a:round/>
              <a:headEnd/>
              <a:tailEnd/>
            </a:ln>
          </p:spPr>
          <p:txBody>
            <a:bodyPr/>
            <a:lstStyle/>
            <a:p>
              <a:endParaRPr lang="en-GB"/>
            </a:p>
          </p:txBody>
        </p:sp>
        <p:sp>
          <p:nvSpPr>
            <p:cNvPr id="19466" name="Freeform 11"/>
            <p:cNvSpPr>
              <a:spLocks/>
            </p:cNvSpPr>
            <p:nvPr/>
          </p:nvSpPr>
          <p:spPr bwMode="auto">
            <a:xfrm>
              <a:off x="2825" y="1953"/>
              <a:ext cx="882" cy="924"/>
            </a:xfrm>
            <a:custGeom>
              <a:avLst/>
              <a:gdLst>
                <a:gd name="T0" fmla="*/ 0 w 1765"/>
                <a:gd name="T1" fmla="*/ 0 h 2774"/>
                <a:gd name="T2" fmla="*/ 0 w 1765"/>
                <a:gd name="T3" fmla="*/ 0 h 2774"/>
                <a:gd name="T4" fmla="*/ 0 w 1765"/>
                <a:gd name="T5" fmla="*/ 0 h 2774"/>
                <a:gd name="T6" fmla="*/ 0 w 1765"/>
                <a:gd name="T7" fmla="*/ 0 h 2774"/>
                <a:gd name="T8" fmla="*/ 0 w 1765"/>
                <a:gd name="T9" fmla="*/ 0 h 2774"/>
                <a:gd name="T10" fmla="*/ 0 w 1765"/>
                <a:gd name="T11" fmla="*/ 0 h 2774"/>
                <a:gd name="T12" fmla="*/ 0 w 1765"/>
                <a:gd name="T13" fmla="*/ 0 h 2774"/>
                <a:gd name="T14" fmla="*/ 0 w 1765"/>
                <a:gd name="T15" fmla="*/ 0 h 2774"/>
                <a:gd name="T16" fmla="*/ 0 w 1765"/>
                <a:gd name="T17" fmla="*/ 0 h 2774"/>
                <a:gd name="T18" fmla="*/ 0 w 1765"/>
                <a:gd name="T19" fmla="*/ 0 h 2774"/>
                <a:gd name="T20" fmla="*/ 0 w 1765"/>
                <a:gd name="T21" fmla="*/ 0 h 2774"/>
                <a:gd name="T22" fmla="*/ 0 w 1765"/>
                <a:gd name="T23" fmla="*/ 0 h 2774"/>
                <a:gd name="T24" fmla="*/ 0 w 1765"/>
                <a:gd name="T25" fmla="*/ 0 h 2774"/>
                <a:gd name="T26" fmla="*/ 0 w 1765"/>
                <a:gd name="T27" fmla="*/ 0 h 2774"/>
                <a:gd name="T28" fmla="*/ 0 w 1765"/>
                <a:gd name="T29" fmla="*/ 0 h 2774"/>
                <a:gd name="T30" fmla="*/ 0 w 1765"/>
                <a:gd name="T31" fmla="*/ 0 h 2774"/>
                <a:gd name="T32" fmla="*/ 0 w 1765"/>
                <a:gd name="T33" fmla="*/ 0 h 2774"/>
                <a:gd name="T34" fmla="*/ 0 w 1765"/>
                <a:gd name="T35" fmla="*/ 0 h 2774"/>
                <a:gd name="T36" fmla="*/ 0 w 1765"/>
                <a:gd name="T37" fmla="*/ 0 h 2774"/>
                <a:gd name="T38" fmla="*/ 0 w 1765"/>
                <a:gd name="T39" fmla="*/ 0 h 2774"/>
                <a:gd name="T40" fmla="*/ 0 w 1765"/>
                <a:gd name="T41" fmla="*/ 0 h 2774"/>
                <a:gd name="T42" fmla="*/ 0 w 1765"/>
                <a:gd name="T43" fmla="*/ 0 h 2774"/>
                <a:gd name="T44" fmla="*/ 0 w 1765"/>
                <a:gd name="T45" fmla="*/ 0 h 2774"/>
                <a:gd name="T46" fmla="*/ 0 w 1765"/>
                <a:gd name="T47" fmla="*/ 0 h 2774"/>
                <a:gd name="T48" fmla="*/ 0 w 1765"/>
                <a:gd name="T49" fmla="*/ 0 h 2774"/>
                <a:gd name="T50" fmla="*/ 0 w 1765"/>
                <a:gd name="T51" fmla="*/ 0 h 2774"/>
                <a:gd name="T52" fmla="*/ 0 w 1765"/>
                <a:gd name="T53" fmla="*/ 0 h 2774"/>
                <a:gd name="T54" fmla="*/ 0 w 1765"/>
                <a:gd name="T55" fmla="*/ 0 h 2774"/>
                <a:gd name="T56" fmla="*/ 0 w 1765"/>
                <a:gd name="T57" fmla="*/ 0 h 2774"/>
                <a:gd name="T58" fmla="*/ 0 w 1765"/>
                <a:gd name="T59" fmla="*/ 0 h 2774"/>
                <a:gd name="T60" fmla="*/ 0 w 1765"/>
                <a:gd name="T61" fmla="*/ 0 h 2774"/>
                <a:gd name="T62" fmla="*/ 0 w 1765"/>
                <a:gd name="T63" fmla="*/ 0 h 2774"/>
                <a:gd name="T64" fmla="*/ 0 w 1765"/>
                <a:gd name="T65" fmla="*/ 0 h 2774"/>
                <a:gd name="T66" fmla="*/ 0 w 1765"/>
                <a:gd name="T67" fmla="*/ 0 h 2774"/>
                <a:gd name="T68" fmla="*/ 0 w 1765"/>
                <a:gd name="T69" fmla="*/ 0 h 2774"/>
                <a:gd name="T70" fmla="*/ 0 w 1765"/>
                <a:gd name="T71" fmla="*/ 0 h 2774"/>
                <a:gd name="T72" fmla="*/ 0 w 1765"/>
                <a:gd name="T73" fmla="*/ 0 h 2774"/>
                <a:gd name="T74" fmla="*/ 0 w 1765"/>
                <a:gd name="T75" fmla="*/ 0 h 277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5"/>
                <a:gd name="T115" fmla="*/ 0 h 2774"/>
                <a:gd name="T116" fmla="*/ 1765 w 1765"/>
                <a:gd name="T117" fmla="*/ 2774 h 277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5" h="2774">
                  <a:moveTo>
                    <a:pt x="0" y="2722"/>
                  </a:moveTo>
                  <a:lnTo>
                    <a:pt x="81" y="1843"/>
                  </a:lnTo>
                  <a:lnTo>
                    <a:pt x="127" y="1713"/>
                  </a:lnTo>
                  <a:lnTo>
                    <a:pt x="198" y="1528"/>
                  </a:lnTo>
                  <a:lnTo>
                    <a:pt x="282" y="1507"/>
                  </a:lnTo>
                  <a:lnTo>
                    <a:pt x="446" y="1473"/>
                  </a:lnTo>
                  <a:lnTo>
                    <a:pt x="525" y="1425"/>
                  </a:lnTo>
                  <a:lnTo>
                    <a:pt x="591" y="1367"/>
                  </a:lnTo>
                  <a:lnTo>
                    <a:pt x="617" y="1208"/>
                  </a:lnTo>
                  <a:lnTo>
                    <a:pt x="538" y="996"/>
                  </a:lnTo>
                  <a:lnTo>
                    <a:pt x="485" y="977"/>
                  </a:lnTo>
                  <a:lnTo>
                    <a:pt x="438" y="748"/>
                  </a:lnTo>
                  <a:lnTo>
                    <a:pt x="470" y="689"/>
                  </a:lnTo>
                  <a:lnTo>
                    <a:pt x="454" y="462"/>
                  </a:lnTo>
                  <a:lnTo>
                    <a:pt x="460" y="248"/>
                  </a:lnTo>
                  <a:lnTo>
                    <a:pt x="518" y="164"/>
                  </a:lnTo>
                  <a:lnTo>
                    <a:pt x="634" y="20"/>
                  </a:lnTo>
                  <a:lnTo>
                    <a:pt x="727" y="0"/>
                  </a:lnTo>
                  <a:lnTo>
                    <a:pt x="850" y="0"/>
                  </a:lnTo>
                  <a:lnTo>
                    <a:pt x="945" y="57"/>
                  </a:lnTo>
                  <a:lnTo>
                    <a:pt x="1024" y="164"/>
                  </a:lnTo>
                  <a:lnTo>
                    <a:pt x="1078" y="340"/>
                  </a:lnTo>
                  <a:lnTo>
                    <a:pt x="1090" y="495"/>
                  </a:lnTo>
                  <a:lnTo>
                    <a:pt x="1090" y="628"/>
                  </a:lnTo>
                  <a:lnTo>
                    <a:pt x="1138" y="651"/>
                  </a:lnTo>
                  <a:lnTo>
                    <a:pt x="1122" y="865"/>
                  </a:lnTo>
                  <a:lnTo>
                    <a:pt x="1054" y="902"/>
                  </a:lnTo>
                  <a:lnTo>
                    <a:pt x="1038" y="1032"/>
                  </a:lnTo>
                  <a:lnTo>
                    <a:pt x="1013" y="1178"/>
                  </a:lnTo>
                  <a:lnTo>
                    <a:pt x="1031" y="1292"/>
                  </a:lnTo>
                  <a:lnTo>
                    <a:pt x="1118" y="1367"/>
                  </a:lnTo>
                  <a:lnTo>
                    <a:pt x="1233" y="1411"/>
                  </a:lnTo>
                  <a:lnTo>
                    <a:pt x="1397" y="1447"/>
                  </a:lnTo>
                  <a:lnTo>
                    <a:pt x="1512" y="1458"/>
                  </a:lnTo>
                  <a:lnTo>
                    <a:pt x="1575" y="1578"/>
                  </a:lnTo>
                  <a:lnTo>
                    <a:pt x="1622" y="1687"/>
                  </a:lnTo>
                  <a:lnTo>
                    <a:pt x="1765" y="2774"/>
                  </a:lnTo>
                  <a:lnTo>
                    <a:pt x="0" y="2722"/>
                  </a:lnTo>
                  <a:close/>
                </a:path>
              </a:pathLst>
            </a:custGeom>
            <a:solidFill>
              <a:srgbClr val="808080"/>
            </a:solidFill>
            <a:ln w="1588">
              <a:solidFill>
                <a:srgbClr val="919191"/>
              </a:solidFill>
              <a:round/>
              <a:headEnd/>
              <a:tailEnd/>
            </a:ln>
          </p:spPr>
          <p:txBody>
            <a:bodyPr/>
            <a:lstStyle/>
            <a:p>
              <a:endParaRPr lang="en-GB"/>
            </a:p>
          </p:txBody>
        </p:sp>
        <p:sp>
          <p:nvSpPr>
            <p:cNvPr id="19467" name="Freeform 12"/>
            <p:cNvSpPr>
              <a:spLocks/>
            </p:cNvSpPr>
            <p:nvPr/>
          </p:nvSpPr>
          <p:spPr bwMode="auto">
            <a:xfrm>
              <a:off x="2464" y="2105"/>
              <a:ext cx="814" cy="1037"/>
            </a:xfrm>
            <a:custGeom>
              <a:avLst/>
              <a:gdLst>
                <a:gd name="T0" fmla="*/ 1 w 1626"/>
                <a:gd name="T1" fmla="*/ 0 h 3111"/>
                <a:gd name="T2" fmla="*/ 0 w 1626"/>
                <a:gd name="T3" fmla="*/ 0 h 3111"/>
                <a:gd name="T4" fmla="*/ 1 w 1626"/>
                <a:gd name="T5" fmla="*/ 0 h 3111"/>
                <a:gd name="T6" fmla="*/ 1 w 1626"/>
                <a:gd name="T7" fmla="*/ 0 h 3111"/>
                <a:gd name="T8" fmla="*/ 1 w 1626"/>
                <a:gd name="T9" fmla="*/ 0 h 3111"/>
                <a:gd name="T10" fmla="*/ 1 w 1626"/>
                <a:gd name="T11" fmla="*/ 0 h 3111"/>
                <a:gd name="T12" fmla="*/ 1 w 1626"/>
                <a:gd name="T13" fmla="*/ 0 h 3111"/>
                <a:gd name="T14" fmla="*/ 1 w 1626"/>
                <a:gd name="T15" fmla="*/ 0 h 3111"/>
                <a:gd name="T16" fmla="*/ 1 w 1626"/>
                <a:gd name="T17" fmla="*/ 0 h 3111"/>
                <a:gd name="T18" fmla="*/ 1 w 1626"/>
                <a:gd name="T19" fmla="*/ 0 h 3111"/>
                <a:gd name="T20" fmla="*/ 1 w 1626"/>
                <a:gd name="T21" fmla="*/ 0 h 3111"/>
                <a:gd name="T22" fmla="*/ 1 w 1626"/>
                <a:gd name="T23" fmla="*/ 0 h 3111"/>
                <a:gd name="T24" fmla="*/ 1 w 1626"/>
                <a:gd name="T25" fmla="*/ 0 h 3111"/>
                <a:gd name="T26" fmla="*/ 1 w 1626"/>
                <a:gd name="T27" fmla="*/ 0 h 3111"/>
                <a:gd name="T28" fmla="*/ 1 w 1626"/>
                <a:gd name="T29" fmla="*/ 0 h 3111"/>
                <a:gd name="T30" fmla="*/ 1 w 1626"/>
                <a:gd name="T31" fmla="*/ 0 h 3111"/>
                <a:gd name="T32" fmla="*/ 1 w 1626"/>
                <a:gd name="T33" fmla="*/ 0 h 3111"/>
                <a:gd name="T34" fmla="*/ 1 w 1626"/>
                <a:gd name="T35" fmla="*/ 0 h 3111"/>
                <a:gd name="T36" fmla="*/ 1 w 1626"/>
                <a:gd name="T37" fmla="*/ 0 h 3111"/>
                <a:gd name="T38" fmla="*/ 1 w 1626"/>
                <a:gd name="T39" fmla="*/ 0 h 3111"/>
                <a:gd name="T40" fmla="*/ 1 w 1626"/>
                <a:gd name="T41" fmla="*/ 0 h 3111"/>
                <a:gd name="T42" fmla="*/ 1 w 1626"/>
                <a:gd name="T43" fmla="*/ 0 h 3111"/>
                <a:gd name="T44" fmla="*/ 1 w 1626"/>
                <a:gd name="T45" fmla="*/ 0 h 3111"/>
                <a:gd name="T46" fmla="*/ 1 w 1626"/>
                <a:gd name="T47" fmla="*/ 0 h 3111"/>
                <a:gd name="T48" fmla="*/ 1 w 1626"/>
                <a:gd name="T49" fmla="*/ 0 h 3111"/>
                <a:gd name="T50" fmla="*/ 1 w 1626"/>
                <a:gd name="T51" fmla="*/ 0 h 3111"/>
                <a:gd name="T52" fmla="*/ 1 w 1626"/>
                <a:gd name="T53" fmla="*/ 0 h 3111"/>
                <a:gd name="T54" fmla="*/ 1 w 1626"/>
                <a:gd name="T55" fmla="*/ 0 h 3111"/>
                <a:gd name="T56" fmla="*/ 1 w 1626"/>
                <a:gd name="T57" fmla="*/ 0 h 3111"/>
                <a:gd name="T58" fmla="*/ 1 w 1626"/>
                <a:gd name="T59" fmla="*/ 0 h 3111"/>
                <a:gd name="T60" fmla="*/ 1 w 1626"/>
                <a:gd name="T61" fmla="*/ 0 h 3111"/>
                <a:gd name="T62" fmla="*/ 1 w 1626"/>
                <a:gd name="T63" fmla="*/ 0 h 3111"/>
                <a:gd name="T64" fmla="*/ 1 w 1626"/>
                <a:gd name="T65" fmla="*/ 0 h 3111"/>
                <a:gd name="T66" fmla="*/ 1 w 1626"/>
                <a:gd name="T67" fmla="*/ 0 h 3111"/>
                <a:gd name="T68" fmla="*/ 1 w 1626"/>
                <a:gd name="T69" fmla="*/ 0 h 3111"/>
                <a:gd name="T70" fmla="*/ 1 w 1626"/>
                <a:gd name="T71" fmla="*/ 0 h 3111"/>
                <a:gd name="T72" fmla="*/ 1 w 1626"/>
                <a:gd name="T73" fmla="*/ 0 h 311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626"/>
                <a:gd name="T112" fmla="*/ 0 h 3111"/>
                <a:gd name="T113" fmla="*/ 1626 w 1626"/>
                <a:gd name="T114" fmla="*/ 3111 h 311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626" h="3111">
                  <a:moveTo>
                    <a:pt x="31" y="3081"/>
                  </a:moveTo>
                  <a:lnTo>
                    <a:pt x="17" y="3045"/>
                  </a:lnTo>
                  <a:lnTo>
                    <a:pt x="7" y="2945"/>
                  </a:lnTo>
                  <a:lnTo>
                    <a:pt x="0" y="2643"/>
                  </a:lnTo>
                  <a:lnTo>
                    <a:pt x="14" y="2143"/>
                  </a:lnTo>
                  <a:lnTo>
                    <a:pt x="31" y="2023"/>
                  </a:lnTo>
                  <a:lnTo>
                    <a:pt x="59" y="1911"/>
                  </a:lnTo>
                  <a:lnTo>
                    <a:pt x="135" y="1837"/>
                  </a:lnTo>
                  <a:lnTo>
                    <a:pt x="268" y="1733"/>
                  </a:lnTo>
                  <a:lnTo>
                    <a:pt x="403" y="1632"/>
                  </a:lnTo>
                  <a:lnTo>
                    <a:pt x="483" y="1557"/>
                  </a:lnTo>
                  <a:lnTo>
                    <a:pt x="460" y="1521"/>
                  </a:lnTo>
                  <a:lnTo>
                    <a:pt x="383" y="1456"/>
                  </a:lnTo>
                  <a:lnTo>
                    <a:pt x="302" y="1389"/>
                  </a:lnTo>
                  <a:lnTo>
                    <a:pt x="263" y="1337"/>
                  </a:lnTo>
                  <a:lnTo>
                    <a:pt x="269" y="1319"/>
                  </a:lnTo>
                  <a:lnTo>
                    <a:pt x="286" y="1316"/>
                  </a:lnTo>
                  <a:lnTo>
                    <a:pt x="300" y="1313"/>
                  </a:lnTo>
                  <a:lnTo>
                    <a:pt x="306" y="1294"/>
                  </a:lnTo>
                  <a:lnTo>
                    <a:pt x="301" y="1259"/>
                  </a:lnTo>
                  <a:lnTo>
                    <a:pt x="291" y="1251"/>
                  </a:lnTo>
                  <a:lnTo>
                    <a:pt x="284" y="1242"/>
                  </a:lnTo>
                  <a:lnTo>
                    <a:pt x="283" y="1231"/>
                  </a:lnTo>
                  <a:lnTo>
                    <a:pt x="284" y="1207"/>
                  </a:lnTo>
                  <a:lnTo>
                    <a:pt x="313" y="1015"/>
                  </a:lnTo>
                  <a:lnTo>
                    <a:pt x="330" y="907"/>
                  </a:lnTo>
                  <a:lnTo>
                    <a:pt x="334" y="862"/>
                  </a:lnTo>
                  <a:lnTo>
                    <a:pt x="336" y="825"/>
                  </a:lnTo>
                  <a:lnTo>
                    <a:pt x="313" y="679"/>
                  </a:lnTo>
                  <a:lnTo>
                    <a:pt x="301" y="602"/>
                  </a:lnTo>
                  <a:lnTo>
                    <a:pt x="297" y="568"/>
                  </a:lnTo>
                  <a:lnTo>
                    <a:pt x="297" y="537"/>
                  </a:lnTo>
                  <a:lnTo>
                    <a:pt x="328" y="365"/>
                  </a:lnTo>
                  <a:lnTo>
                    <a:pt x="380" y="207"/>
                  </a:lnTo>
                  <a:lnTo>
                    <a:pt x="467" y="82"/>
                  </a:lnTo>
                  <a:lnTo>
                    <a:pt x="521" y="29"/>
                  </a:lnTo>
                  <a:lnTo>
                    <a:pt x="571" y="0"/>
                  </a:lnTo>
                  <a:lnTo>
                    <a:pt x="602" y="13"/>
                  </a:lnTo>
                  <a:lnTo>
                    <a:pt x="632" y="39"/>
                  </a:lnTo>
                  <a:lnTo>
                    <a:pt x="716" y="85"/>
                  </a:lnTo>
                  <a:lnTo>
                    <a:pt x="746" y="74"/>
                  </a:lnTo>
                  <a:lnTo>
                    <a:pt x="778" y="62"/>
                  </a:lnTo>
                  <a:lnTo>
                    <a:pt x="825" y="97"/>
                  </a:lnTo>
                  <a:lnTo>
                    <a:pt x="878" y="160"/>
                  </a:lnTo>
                  <a:lnTo>
                    <a:pt x="961" y="305"/>
                  </a:lnTo>
                  <a:lnTo>
                    <a:pt x="1008" y="468"/>
                  </a:lnTo>
                  <a:lnTo>
                    <a:pt x="1045" y="643"/>
                  </a:lnTo>
                  <a:lnTo>
                    <a:pt x="1089" y="994"/>
                  </a:lnTo>
                  <a:lnTo>
                    <a:pt x="1098" y="1270"/>
                  </a:lnTo>
                  <a:lnTo>
                    <a:pt x="1103" y="1366"/>
                  </a:lnTo>
                  <a:lnTo>
                    <a:pt x="1105" y="1421"/>
                  </a:lnTo>
                  <a:lnTo>
                    <a:pt x="1105" y="1444"/>
                  </a:lnTo>
                  <a:lnTo>
                    <a:pt x="1104" y="1467"/>
                  </a:lnTo>
                  <a:lnTo>
                    <a:pt x="1096" y="1501"/>
                  </a:lnTo>
                  <a:lnTo>
                    <a:pt x="1089" y="1538"/>
                  </a:lnTo>
                  <a:lnTo>
                    <a:pt x="1105" y="1571"/>
                  </a:lnTo>
                  <a:lnTo>
                    <a:pt x="1135" y="1606"/>
                  </a:lnTo>
                  <a:lnTo>
                    <a:pt x="1196" y="1658"/>
                  </a:lnTo>
                  <a:lnTo>
                    <a:pt x="1348" y="1785"/>
                  </a:lnTo>
                  <a:lnTo>
                    <a:pt x="1612" y="2325"/>
                  </a:lnTo>
                  <a:lnTo>
                    <a:pt x="1619" y="2437"/>
                  </a:lnTo>
                  <a:lnTo>
                    <a:pt x="1612" y="2454"/>
                  </a:lnTo>
                  <a:lnTo>
                    <a:pt x="1611" y="2487"/>
                  </a:lnTo>
                  <a:lnTo>
                    <a:pt x="1611" y="2513"/>
                  </a:lnTo>
                  <a:lnTo>
                    <a:pt x="1612" y="2552"/>
                  </a:lnTo>
                  <a:lnTo>
                    <a:pt x="1623" y="2887"/>
                  </a:lnTo>
                  <a:lnTo>
                    <a:pt x="1626" y="3034"/>
                  </a:lnTo>
                  <a:lnTo>
                    <a:pt x="1626" y="3059"/>
                  </a:lnTo>
                  <a:lnTo>
                    <a:pt x="1625" y="3079"/>
                  </a:lnTo>
                  <a:lnTo>
                    <a:pt x="1619" y="3098"/>
                  </a:lnTo>
                  <a:lnTo>
                    <a:pt x="787" y="3111"/>
                  </a:lnTo>
                  <a:lnTo>
                    <a:pt x="577" y="3111"/>
                  </a:lnTo>
                  <a:lnTo>
                    <a:pt x="476" y="3111"/>
                  </a:lnTo>
                  <a:lnTo>
                    <a:pt x="377" y="3108"/>
                  </a:lnTo>
                  <a:lnTo>
                    <a:pt x="31" y="3081"/>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8" name="Freeform 13"/>
            <p:cNvSpPr>
              <a:spLocks/>
            </p:cNvSpPr>
            <p:nvPr/>
          </p:nvSpPr>
          <p:spPr bwMode="auto">
            <a:xfrm>
              <a:off x="3226" y="2092"/>
              <a:ext cx="838" cy="1067"/>
            </a:xfrm>
            <a:custGeom>
              <a:avLst/>
              <a:gdLst>
                <a:gd name="T0" fmla="*/ 1 w 1675"/>
                <a:gd name="T1" fmla="*/ 0 h 3203"/>
                <a:gd name="T2" fmla="*/ 1 w 1675"/>
                <a:gd name="T3" fmla="*/ 0 h 3203"/>
                <a:gd name="T4" fmla="*/ 1 w 1675"/>
                <a:gd name="T5" fmla="*/ 0 h 3203"/>
                <a:gd name="T6" fmla="*/ 1 w 1675"/>
                <a:gd name="T7" fmla="*/ 0 h 3203"/>
                <a:gd name="T8" fmla="*/ 1 w 1675"/>
                <a:gd name="T9" fmla="*/ 0 h 3203"/>
                <a:gd name="T10" fmla="*/ 1 w 1675"/>
                <a:gd name="T11" fmla="*/ 0 h 3203"/>
                <a:gd name="T12" fmla="*/ 1 w 1675"/>
                <a:gd name="T13" fmla="*/ 0 h 3203"/>
                <a:gd name="T14" fmla="*/ 1 w 1675"/>
                <a:gd name="T15" fmla="*/ 0 h 3203"/>
                <a:gd name="T16" fmla="*/ 1 w 1675"/>
                <a:gd name="T17" fmla="*/ 0 h 3203"/>
                <a:gd name="T18" fmla="*/ 1 w 1675"/>
                <a:gd name="T19" fmla="*/ 0 h 3203"/>
                <a:gd name="T20" fmla="*/ 1 w 1675"/>
                <a:gd name="T21" fmla="*/ 0 h 3203"/>
                <a:gd name="T22" fmla="*/ 1 w 1675"/>
                <a:gd name="T23" fmla="*/ 0 h 3203"/>
                <a:gd name="T24" fmla="*/ 1 w 1675"/>
                <a:gd name="T25" fmla="*/ 0 h 3203"/>
                <a:gd name="T26" fmla="*/ 1 w 1675"/>
                <a:gd name="T27" fmla="*/ 0 h 3203"/>
                <a:gd name="T28" fmla="*/ 1 w 1675"/>
                <a:gd name="T29" fmla="*/ 0 h 3203"/>
                <a:gd name="T30" fmla="*/ 1 w 1675"/>
                <a:gd name="T31" fmla="*/ 0 h 3203"/>
                <a:gd name="T32" fmla="*/ 1 w 1675"/>
                <a:gd name="T33" fmla="*/ 0 h 3203"/>
                <a:gd name="T34" fmla="*/ 1 w 1675"/>
                <a:gd name="T35" fmla="*/ 0 h 3203"/>
                <a:gd name="T36" fmla="*/ 1 w 1675"/>
                <a:gd name="T37" fmla="*/ 0 h 3203"/>
                <a:gd name="T38" fmla="*/ 1 w 1675"/>
                <a:gd name="T39" fmla="*/ 0 h 3203"/>
                <a:gd name="T40" fmla="*/ 1 w 1675"/>
                <a:gd name="T41" fmla="*/ 0 h 3203"/>
                <a:gd name="T42" fmla="*/ 1 w 1675"/>
                <a:gd name="T43" fmla="*/ 0 h 3203"/>
                <a:gd name="T44" fmla="*/ 1 w 1675"/>
                <a:gd name="T45" fmla="*/ 0 h 3203"/>
                <a:gd name="T46" fmla="*/ 1 w 1675"/>
                <a:gd name="T47" fmla="*/ 0 h 3203"/>
                <a:gd name="T48" fmla="*/ 1 w 1675"/>
                <a:gd name="T49" fmla="*/ 0 h 3203"/>
                <a:gd name="T50" fmla="*/ 1 w 1675"/>
                <a:gd name="T51" fmla="*/ 0 h 3203"/>
                <a:gd name="T52" fmla="*/ 1 w 1675"/>
                <a:gd name="T53" fmla="*/ 0 h 3203"/>
                <a:gd name="T54" fmla="*/ 1 w 1675"/>
                <a:gd name="T55" fmla="*/ 0 h 3203"/>
                <a:gd name="T56" fmla="*/ 1 w 1675"/>
                <a:gd name="T57" fmla="*/ 0 h 3203"/>
                <a:gd name="T58" fmla="*/ 1 w 1675"/>
                <a:gd name="T59" fmla="*/ 0 h 3203"/>
                <a:gd name="T60" fmla="*/ 1 w 1675"/>
                <a:gd name="T61" fmla="*/ 0 h 3203"/>
                <a:gd name="T62" fmla="*/ 1 w 1675"/>
                <a:gd name="T63" fmla="*/ 0 h 3203"/>
                <a:gd name="T64" fmla="*/ 1 w 1675"/>
                <a:gd name="T65" fmla="*/ 0 h 3203"/>
                <a:gd name="T66" fmla="*/ 1 w 1675"/>
                <a:gd name="T67" fmla="*/ 0 h 3203"/>
                <a:gd name="T68" fmla="*/ 1 w 1675"/>
                <a:gd name="T69" fmla="*/ 0 h 3203"/>
                <a:gd name="T70" fmla="*/ 1 w 1675"/>
                <a:gd name="T71" fmla="*/ 0 h 3203"/>
                <a:gd name="T72" fmla="*/ 1 w 1675"/>
                <a:gd name="T73" fmla="*/ 0 h 3203"/>
                <a:gd name="T74" fmla="*/ 1 w 1675"/>
                <a:gd name="T75" fmla="*/ 0 h 3203"/>
                <a:gd name="T76" fmla="*/ 1 w 1675"/>
                <a:gd name="T77" fmla="*/ 0 h 3203"/>
                <a:gd name="T78" fmla="*/ 1 w 1675"/>
                <a:gd name="T79" fmla="*/ 0 h 3203"/>
                <a:gd name="T80" fmla="*/ 1 w 1675"/>
                <a:gd name="T81" fmla="*/ 0 h 3203"/>
                <a:gd name="T82" fmla="*/ 1 w 1675"/>
                <a:gd name="T83" fmla="*/ 0 h 320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75"/>
                <a:gd name="T127" fmla="*/ 0 h 3203"/>
                <a:gd name="T128" fmla="*/ 1675 w 1675"/>
                <a:gd name="T129" fmla="*/ 3203 h 3203"/>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75" h="3203">
                  <a:moveTo>
                    <a:pt x="1588" y="3157"/>
                  </a:moveTo>
                  <a:lnTo>
                    <a:pt x="1620" y="3144"/>
                  </a:lnTo>
                  <a:lnTo>
                    <a:pt x="1645" y="3104"/>
                  </a:lnTo>
                  <a:lnTo>
                    <a:pt x="1672" y="2962"/>
                  </a:lnTo>
                  <a:lnTo>
                    <a:pt x="1675" y="2870"/>
                  </a:lnTo>
                  <a:lnTo>
                    <a:pt x="1675" y="2818"/>
                  </a:lnTo>
                  <a:lnTo>
                    <a:pt x="1673" y="2762"/>
                  </a:lnTo>
                  <a:lnTo>
                    <a:pt x="1653" y="2522"/>
                  </a:lnTo>
                  <a:lnTo>
                    <a:pt x="1572" y="2036"/>
                  </a:lnTo>
                  <a:lnTo>
                    <a:pt x="1523" y="1840"/>
                  </a:lnTo>
                  <a:lnTo>
                    <a:pt x="1474" y="1701"/>
                  </a:lnTo>
                  <a:lnTo>
                    <a:pt x="1453" y="1673"/>
                  </a:lnTo>
                  <a:lnTo>
                    <a:pt x="1418" y="1651"/>
                  </a:lnTo>
                  <a:lnTo>
                    <a:pt x="1351" y="1619"/>
                  </a:lnTo>
                  <a:lnTo>
                    <a:pt x="1164" y="1505"/>
                  </a:lnTo>
                  <a:lnTo>
                    <a:pt x="1056" y="1437"/>
                  </a:lnTo>
                  <a:lnTo>
                    <a:pt x="1000" y="1394"/>
                  </a:lnTo>
                  <a:lnTo>
                    <a:pt x="960" y="1342"/>
                  </a:lnTo>
                  <a:lnTo>
                    <a:pt x="941" y="1226"/>
                  </a:lnTo>
                  <a:lnTo>
                    <a:pt x="941" y="1193"/>
                  </a:lnTo>
                  <a:lnTo>
                    <a:pt x="941" y="1158"/>
                  </a:lnTo>
                  <a:lnTo>
                    <a:pt x="951" y="1105"/>
                  </a:lnTo>
                  <a:lnTo>
                    <a:pt x="1024" y="966"/>
                  </a:lnTo>
                  <a:lnTo>
                    <a:pt x="1058" y="836"/>
                  </a:lnTo>
                  <a:lnTo>
                    <a:pt x="1080" y="703"/>
                  </a:lnTo>
                  <a:lnTo>
                    <a:pt x="1077" y="676"/>
                  </a:lnTo>
                  <a:lnTo>
                    <a:pt x="1067" y="656"/>
                  </a:lnTo>
                  <a:lnTo>
                    <a:pt x="1050" y="604"/>
                  </a:lnTo>
                  <a:lnTo>
                    <a:pt x="1050" y="526"/>
                  </a:lnTo>
                  <a:lnTo>
                    <a:pt x="1045" y="429"/>
                  </a:lnTo>
                  <a:lnTo>
                    <a:pt x="1016" y="261"/>
                  </a:lnTo>
                  <a:lnTo>
                    <a:pt x="987" y="205"/>
                  </a:lnTo>
                  <a:lnTo>
                    <a:pt x="940" y="143"/>
                  </a:lnTo>
                  <a:lnTo>
                    <a:pt x="842" y="52"/>
                  </a:lnTo>
                  <a:lnTo>
                    <a:pt x="749" y="17"/>
                  </a:lnTo>
                  <a:lnTo>
                    <a:pt x="650" y="0"/>
                  </a:lnTo>
                  <a:lnTo>
                    <a:pt x="634" y="1"/>
                  </a:lnTo>
                  <a:lnTo>
                    <a:pt x="615" y="10"/>
                  </a:lnTo>
                  <a:lnTo>
                    <a:pt x="573" y="39"/>
                  </a:lnTo>
                  <a:lnTo>
                    <a:pt x="497" y="110"/>
                  </a:lnTo>
                  <a:lnTo>
                    <a:pt x="462" y="195"/>
                  </a:lnTo>
                  <a:lnTo>
                    <a:pt x="429" y="292"/>
                  </a:lnTo>
                  <a:lnTo>
                    <a:pt x="423" y="352"/>
                  </a:lnTo>
                  <a:lnTo>
                    <a:pt x="423" y="393"/>
                  </a:lnTo>
                  <a:lnTo>
                    <a:pt x="423" y="415"/>
                  </a:lnTo>
                  <a:lnTo>
                    <a:pt x="423" y="441"/>
                  </a:lnTo>
                  <a:lnTo>
                    <a:pt x="425" y="532"/>
                  </a:lnTo>
                  <a:lnTo>
                    <a:pt x="425" y="569"/>
                  </a:lnTo>
                  <a:lnTo>
                    <a:pt x="424" y="599"/>
                  </a:lnTo>
                  <a:lnTo>
                    <a:pt x="405" y="644"/>
                  </a:lnTo>
                  <a:lnTo>
                    <a:pt x="386" y="689"/>
                  </a:lnTo>
                  <a:lnTo>
                    <a:pt x="415" y="880"/>
                  </a:lnTo>
                  <a:lnTo>
                    <a:pt x="450" y="963"/>
                  </a:lnTo>
                  <a:lnTo>
                    <a:pt x="486" y="1040"/>
                  </a:lnTo>
                  <a:lnTo>
                    <a:pt x="516" y="1193"/>
                  </a:lnTo>
                  <a:lnTo>
                    <a:pt x="530" y="1232"/>
                  </a:lnTo>
                  <a:lnTo>
                    <a:pt x="575" y="1317"/>
                  </a:lnTo>
                  <a:lnTo>
                    <a:pt x="531" y="1356"/>
                  </a:lnTo>
                  <a:lnTo>
                    <a:pt x="461" y="1397"/>
                  </a:lnTo>
                  <a:lnTo>
                    <a:pt x="431" y="1401"/>
                  </a:lnTo>
                  <a:lnTo>
                    <a:pt x="391" y="1392"/>
                  </a:lnTo>
                  <a:lnTo>
                    <a:pt x="353" y="1381"/>
                  </a:lnTo>
                  <a:lnTo>
                    <a:pt x="321" y="1378"/>
                  </a:lnTo>
                  <a:lnTo>
                    <a:pt x="282" y="1382"/>
                  </a:lnTo>
                  <a:lnTo>
                    <a:pt x="254" y="1382"/>
                  </a:lnTo>
                  <a:lnTo>
                    <a:pt x="239" y="1382"/>
                  </a:lnTo>
                  <a:lnTo>
                    <a:pt x="224" y="1381"/>
                  </a:lnTo>
                  <a:lnTo>
                    <a:pt x="165" y="1379"/>
                  </a:lnTo>
                  <a:lnTo>
                    <a:pt x="142" y="1379"/>
                  </a:lnTo>
                  <a:lnTo>
                    <a:pt x="123" y="1385"/>
                  </a:lnTo>
                  <a:lnTo>
                    <a:pt x="112" y="1417"/>
                  </a:lnTo>
                  <a:lnTo>
                    <a:pt x="107" y="1482"/>
                  </a:lnTo>
                  <a:lnTo>
                    <a:pt x="94" y="1593"/>
                  </a:lnTo>
                  <a:lnTo>
                    <a:pt x="64" y="1686"/>
                  </a:lnTo>
                  <a:lnTo>
                    <a:pt x="46" y="1789"/>
                  </a:lnTo>
                  <a:lnTo>
                    <a:pt x="3" y="2317"/>
                  </a:lnTo>
                  <a:lnTo>
                    <a:pt x="0" y="2815"/>
                  </a:lnTo>
                  <a:lnTo>
                    <a:pt x="3" y="3176"/>
                  </a:lnTo>
                  <a:lnTo>
                    <a:pt x="316" y="3199"/>
                  </a:lnTo>
                  <a:lnTo>
                    <a:pt x="493" y="3203"/>
                  </a:lnTo>
                  <a:lnTo>
                    <a:pt x="587" y="3203"/>
                  </a:lnTo>
                  <a:lnTo>
                    <a:pt x="636" y="3203"/>
                  </a:lnTo>
                  <a:lnTo>
                    <a:pt x="686" y="3203"/>
                  </a:lnTo>
                  <a:lnTo>
                    <a:pt x="1588" y="3157"/>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9" name="Freeform 14"/>
            <p:cNvSpPr>
              <a:spLocks/>
            </p:cNvSpPr>
            <p:nvPr/>
          </p:nvSpPr>
          <p:spPr bwMode="auto">
            <a:xfrm>
              <a:off x="1547" y="2214"/>
              <a:ext cx="811" cy="966"/>
            </a:xfrm>
            <a:custGeom>
              <a:avLst/>
              <a:gdLst>
                <a:gd name="T0" fmla="*/ 1 w 1621"/>
                <a:gd name="T1" fmla="*/ 0 h 2897"/>
                <a:gd name="T2" fmla="*/ 1 w 1621"/>
                <a:gd name="T3" fmla="*/ 0 h 2897"/>
                <a:gd name="T4" fmla="*/ 1 w 1621"/>
                <a:gd name="T5" fmla="*/ 0 h 2897"/>
                <a:gd name="T6" fmla="*/ 1 w 1621"/>
                <a:gd name="T7" fmla="*/ 0 h 2897"/>
                <a:gd name="T8" fmla="*/ 1 w 1621"/>
                <a:gd name="T9" fmla="*/ 0 h 2897"/>
                <a:gd name="T10" fmla="*/ 1 w 1621"/>
                <a:gd name="T11" fmla="*/ 0 h 2897"/>
                <a:gd name="T12" fmla="*/ 1 w 1621"/>
                <a:gd name="T13" fmla="*/ 0 h 2897"/>
                <a:gd name="T14" fmla="*/ 1 w 1621"/>
                <a:gd name="T15" fmla="*/ 0 h 2897"/>
                <a:gd name="T16" fmla="*/ 1 w 1621"/>
                <a:gd name="T17" fmla="*/ 0 h 2897"/>
                <a:gd name="T18" fmla="*/ 1 w 1621"/>
                <a:gd name="T19" fmla="*/ 0 h 2897"/>
                <a:gd name="T20" fmla="*/ 1 w 1621"/>
                <a:gd name="T21" fmla="*/ 0 h 2897"/>
                <a:gd name="T22" fmla="*/ 1 w 1621"/>
                <a:gd name="T23" fmla="*/ 0 h 2897"/>
                <a:gd name="T24" fmla="*/ 1 w 1621"/>
                <a:gd name="T25" fmla="*/ 0 h 2897"/>
                <a:gd name="T26" fmla="*/ 1 w 1621"/>
                <a:gd name="T27" fmla="*/ 0 h 2897"/>
                <a:gd name="T28" fmla="*/ 1 w 1621"/>
                <a:gd name="T29" fmla="*/ 0 h 2897"/>
                <a:gd name="T30" fmla="*/ 1 w 1621"/>
                <a:gd name="T31" fmla="*/ 0 h 2897"/>
                <a:gd name="T32" fmla="*/ 1 w 1621"/>
                <a:gd name="T33" fmla="*/ 0 h 2897"/>
                <a:gd name="T34" fmla="*/ 1 w 1621"/>
                <a:gd name="T35" fmla="*/ 0 h 2897"/>
                <a:gd name="T36" fmla="*/ 1 w 1621"/>
                <a:gd name="T37" fmla="*/ 0 h 2897"/>
                <a:gd name="T38" fmla="*/ 1 w 1621"/>
                <a:gd name="T39" fmla="*/ 0 h 2897"/>
                <a:gd name="T40" fmla="*/ 1 w 1621"/>
                <a:gd name="T41" fmla="*/ 0 h 2897"/>
                <a:gd name="T42" fmla="*/ 1 w 1621"/>
                <a:gd name="T43" fmla="*/ 0 h 2897"/>
                <a:gd name="T44" fmla="*/ 1 w 1621"/>
                <a:gd name="T45" fmla="*/ 0 h 2897"/>
                <a:gd name="T46" fmla="*/ 1 w 1621"/>
                <a:gd name="T47" fmla="*/ 0 h 2897"/>
                <a:gd name="T48" fmla="*/ 1 w 1621"/>
                <a:gd name="T49" fmla="*/ 0 h 2897"/>
                <a:gd name="T50" fmla="*/ 1 w 1621"/>
                <a:gd name="T51" fmla="*/ 0 h 2897"/>
                <a:gd name="T52" fmla="*/ 1 w 1621"/>
                <a:gd name="T53" fmla="*/ 0 h 2897"/>
                <a:gd name="T54" fmla="*/ 1 w 1621"/>
                <a:gd name="T55" fmla="*/ 0 h 2897"/>
                <a:gd name="T56" fmla="*/ 1 w 1621"/>
                <a:gd name="T57" fmla="*/ 0 h 2897"/>
                <a:gd name="T58" fmla="*/ 1 w 1621"/>
                <a:gd name="T59" fmla="*/ 0 h 2897"/>
                <a:gd name="T60" fmla="*/ 1 w 1621"/>
                <a:gd name="T61" fmla="*/ 0 h 2897"/>
                <a:gd name="T62" fmla="*/ 0 w 1621"/>
                <a:gd name="T63" fmla="*/ 0 h 2897"/>
                <a:gd name="T64" fmla="*/ 1 w 1621"/>
                <a:gd name="T65" fmla="*/ 0 h 2897"/>
                <a:gd name="T66" fmla="*/ 1 w 1621"/>
                <a:gd name="T67" fmla="*/ 0 h 2897"/>
                <a:gd name="T68" fmla="*/ 1 w 1621"/>
                <a:gd name="T69" fmla="*/ 0 h 2897"/>
                <a:gd name="T70" fmla="*/ 1 w 1621"/>
                <a:gd name="T71" fmla="*/ 0 h 289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21"/>
                <a:gd name="T109" fmla="*/ 0 h 2897"/>
                <a:gd name="T110" fmla="*/ 1621 w 1621"/>
                <a:gd name="T111" fmla="*/ 2897 h 2897"/>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21" h="2897">
                  <a:moveTo>
                    <a:pt x="1621" y="2890"/>
                  </a:moveTo>
                  <a:lnTo>
                    <a:pt x="1621" y="2770"/>
                  </a:lnTo>
                  <a:lnTo>
                    <a:pt x="1617" y="2614"/>
                  </a:lnTo>
                  <a:lnTo>
                    <a:pt x="1595" y="2246"/>
                  </a:lnTo>
                  <a:lnTo>
                    <a:pt x="1553" y="1882"/>
                  </a:lnTo>
                  <a:lnTo>
                    <a:pt x="1522" y="1733"/>
                  </a:lnTo>
                  <a:lnTo>
                    <a:pt x="1481" y="1619"/>
                  </a:lnTo>
                  <a:lnTo>
                    <a:pt x="1431" y="1539"/>
                  </a:lnTo>
                  <a:lnTo>
                    <a:pt x="1368" y="1473"/>
                  </a:lnTo>
                  <a:lnTo>
                    <a:pt x="1275" y="1440"/>
                  </a:lnTo>
                  <a:lnTo>
                    <a:pt x="1181" y="1407"/>
                  </a:lnTo>
                  <a:lnTo>
                    <a:pt x="1052" y="1342"/>
                  </a:lnTo>
                  <a:lnTo>
                    <a:pt x="981" y="1300"/>
                  </a:lnTo>
                  <a:lnTo>
                    <a:pt x="937" y="1249"/>
                  </a:lnTo>
                  <a:lnTo>
                    <a:pt x="920" y="1197"/>
                  </a:lnTo>
                  <a:lnTo>
                    <a:pt x="920" y="1171"/>
                  </a:lnTo>
                  <a:lnTo>
                    <a:pt x="929" y="1139"/>
                  </a:lnTo>
                  <a:lnTo>
                    <a:pt x="1021" y="955"/>
                  </a:lnTo>
                  <a:lnTo>
                    <a:pt x="1055" y="851"/>
                  </a:lnTo>
                  <a:lnTo>
                    <a:pt x="1078" y="738"/>
                  </a:lnTo>
                  <a:lnTo>
                    <a:pt x="1078" y="700"/>
                  </a:lnTo>
                  <a:lnTo>
                    <a:pt x="1078" y="676"/>
                  </a:lnTo>
                  <a:lnTo>
                    <a:pt x="1076" y="645"/>
                  </a:lnTo>
                  <a:lnTo>
                    <a:pt x="1067" y="505"/>
                  </a:lnTo>
                  <a:lnTo>
                    <a:pt x="1034" y="279"/>
                  </a:lnTo>
                  <a:lnTo>
                    <a:pt x="939" y="128"/>
                  </a:lnTo>
                  <a:lnTo>
                    <a:pt x="826" y="7"/>
                  </a:lnTo>
                  <a:lnTo>
                    <a:pt x="808" y="3"/>
                  </a:lnTo>
                  <a:lnTo>
                    <a:pt x="787" y="1"/>
                  </a:lnTo>
                  <a:lnTo>
                    <a:pt x="743" y="16"/>
                  </a:lnTo>
                  <a:lnTo>
                    <a:pt x="716" y="37"/>
                  </a:lnTo>
                  <a:lnTo>
                    <a:pt x="723" y="53"/>
                  </a:lnTo>
                  <a:lnTo>
                    <a:pt x="695" y="22"/>
                  </a:lnTo>
                  <a:lnTo>
                    <a:pt x="657" y="3"/>
                  </a:lnTo>
                  <a:lnTo>
                    <a:pt x="638" y="0"/>
                  </a:lnTo>
                  <a:lnTo>
                    <a:pt x="621" y="10"/>
                  </a:lnTo>
                  <a:lnTo>
                    <a:pt x="533" y="108"/>
                  </a:lnTo>
                  <a:lnTo>
                    <a:pt x="451" y="222"/>
                  </a:lnTo>
                  <a:lnTo>
                    <a:pt x="442" y="416"/>
                  </a:lnTo>
                  <a:lnTo>
                    <a:pt x="442" y="540"/>
                  </a:lnTo>
                  <a:lnTo>
                    <a:pt x="439" y="621"/>
                  </a:lnTo>
                  <a:lnTo>
                    <a:pt x="423" y="661"/>
                  </a:lnTo>
                  <a:lnTo>
                    <a:pt x="408" y="703"/>
                  </a:lnTo>
                  <a:lnTo>
                    <a:pt x="408" y="731"/>
                  </a:lnTo>
                  <a:lnTo>
                    <a:pt x="405" y="752"/>
                  </a:lnTo>
                  <a:lnTo>
                    <a:pt x="405" y="773"/>
                  </a:lnTo>
                  <a:lnTo>
                    <a:pt x="406" y="804"/>
                  </a:lnTo>
                  <a:lnTo>
                    <a:pt x="442" y="875"/>
                  </a:lnTo>
                  <a:lnTo>
                    <a:pt x="480" y="947"/>
                  </a:lnTo>
                  <a:lnTo>
                    <a:pt x="528" y="1072"/>
                  </a:lnTo>
                  <a:lnTo>
                    <a:pt x="545" y="1135"/>
                  </a:lnTo>
                  <a:lnTo>
                    <a:pt x="542" y="1164"/>
                  </a:lnTo>
                  <a:lnTo>
                    <a:pt x="544" y="1190"/>
                  </a:lnTo>
                  <a:lnTo>
                    <a:pt x="545" y="1228"/>
                  </a:lnTo>
                  <a:lnTo>
                    <a:pt x="539" y="1265"/>
                  </a:lnTo>
                  <a:lnTo>
                    <a:pt x="521" y="1293"/>
                  </a:lnTo>
                  <a:lnTo>
                    <a:pt x="414" y="1373"/>
                  </a:lnTo>
                  <a:lnTo>
                    <a:pt x="315" y="1379"/>
                  </a:lnTo>
                  <a:lnTo>
                    <a:pt x="198" y="1401"/>
                  </a:lnTo>
                  <a:lnTo>
                    <a:pt x="74" y="1493"/>
                  </a:lnTo>
                  <a:lnTo>
                    <a:pt x="41" y="1626"/>
                  </a:lnTo>
                  <a:lnTo>
                    <a:pt x="20" y="1771"/>
                  </a:lnTo>
                  <a:lnTo>
                    <a:pt x="8" y="2012"/>
                  </a:lnTo>
                  <a:lnTo>
                    <a:pt x="0" y="2260"/>
                  </a:lnTo>
                  <a:lnTo>
                    <a:pt x="10" y="2569"/>
                  </a:lnTo>
                  <a:lnTo>
                    <a:pt x="18" y="2735"/>
                  </a:lnTo>
                  <a:lnTo>
                    <a:pt x="19" y="2812"/>
                  </a:lnTo>
                  <a:lnTo>
                    <a:pt x="19" y="2847"/>
                  </a:lnTo>
                  <a:lnTo>
                    <a:pt x="20" y="2883"/>
                  </a:lnTo>
                  <a:lnTo>
                    <a:pt x="819" y="2897"/>
                  </a:lnTo>
                  <a:lnTo>
                    <a:pt x="1370" y="2897"/>
                  </a:lnTo>
                  <a:lnTo>
                    <a:pt x="1621" y="2890"/>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0" name="Freeform 15"/>
            <p:cNvSpPr>
              <a:spLocks/>
            </p:cNvSpPr>
            <p:nvPr/>
          </p:nvSpPr>
          <p:spPr bwMode="auto">
            <a:xfrm>
              <a:off x="2014" y="2446"/>
              <a:ext cx="784" cy="733"/>
            </a:xfrm>
            <a:custGeom>
              <a:avLst/>
              <a:gdLst>
                <a:gd name="T0" fmla="*/ 0 w 1568"/>
                <a:gd name="T1" fmla="*/ 0 h 2197"/>
                <a:gd name="T2" fmla="*/ 1 w 1568"/>
                <a:gd name="T3" fmla="*/ 0 h 2197"/>
                <a:gd name="T4" fmla="*/ 1 w 1568"/>
                <a:gd name="T5" fmla="*/ 0 h 2197"/>
                <a:gd name="T6" fmla="*/ 1 w 1568"/>
                <a:gd name="T7" fmla="*/ 0 h 2197"/>
                <a:gd name="T8" fmla="*/ 1 w 1568"/>
                <a:gd name="T9" fmla="*/ 0 h 2197"/>
                <a:gd name="T10" fmla="*/ 1 w 1568"/>
                <a:gd name="T11" fmla="*/ 0 h 2197"/>
                <a:gd name="T12" fmla="*/ 1 w 1568"/>
                <a:gd name="T13" fmla="*/ 0 h 2197"/>
                <a:gd name="T14" fmla="*/ 1 w 1568"/>
                <a:gd name="T15" fmla="*/ 0 h 2197"/>
                <a:gd name="T16" fmla="*/ 1 w 1568"/>
                <a:gd name="T17" fmla="*/ 0 h 2197"/>
                <a:gd name="T18" fmla="*/ 1 w 1568"/>
                <a:gd name="T19" fmla="*/ 0 h 2197"/>
                <a:gd name="T20" fmla="*/ 1 w 1568"/>
                <a:gd name="T21" fmla="*/ 0 h 2197"/>
                <a:gd name="T22" fmla="*/ 1 w 1568"/>
                <a:gd name="T23" fmla="*/ 0 h 2197"/>
                <a:gd name="T24" fmla="*/ 1 w 1568"/>
                <a:gd name="T25" fmla="*/ 0 h 2197"/>
                <a:gd name="T26" fmla="*/ 1 w 1568"/>
                <a:gd name="T27" fmla="*/ 0 h 2197"/>
                <a:gd name="T28" fmla="*/ 1 w 1568"/>
                <a:gd name="T29" fmla="*/ 0 h 2197"/>
                <a:gd name="T30" fmla="*/ 1 w 1568"/>
                <a:gd name="T31" fmla="*/ 0 h 2197"/>
                <a:gd name="T32" fmla="*/ 1 w 1568"/>
                <a:gd name="T33" fmla="*/ 0 h 2197"/>
                <a:gd name="T34" fmla="*/ 1 w 1568"/>
                <a:gd name="T35" fmla="*/ 0 h 2197"/>
                <a:gd name="T36" fmla="*/ 1 w 1568"/>
                <a:gd name="T37" fmla="*/ 0 h 2197"/>
                <a:gd name="T38" fmla="*/ 1 w 1568"/>
                <a:gd name="T39" fmla="*/ 0 h 2197"/>
                <a:gd name="T40" fmla="*/ 1 w 1568"/>
                <a:gd name="T41" fmla="*/ 0 h 2197"/>
                <a:gd name="T42" fmla="*/ 1 w 1568"/>
                <a:gd name="T43" fmla="*/ 0 h 2197"/>
                <a:gd name="T44" fmla="*/ 1 w 1568"/>
                <a:gd name="T45" fmla="*/ 0 h 2197"/>
                <a:gd name="T46" fmla="*/ 1 w 1568"/>
                <a:gd name="T47" fmla="*/ 0 h 2197"/>
                <a:gd name="T48" fmla="*/ 1 w 1568"/>
                <a:gd name="T49" fmla="*/ 0 h 2197"/>
                <a:gd name="T50" fmla="*/ 1 w 1568"/>
                <a:gd name="T51" fmla="*/ 0 h 2197"/>
                <a:gd name="T52" fmla="*/ 1 w 1568"/>
                <a:gd name="T53" fmla="*/ 0 h 2197"/>
                <a:gd name="T54" fmla="*/ 1 w 1568"/>
                <a:gd name="T55" fmla="*/ 0 h 2197"/>
                <a:gd name="T56" fmla="*/ 1 w 1568"/>
                <a:gd name="T57" fmla="*/ 0 h 2197"/>
                <a:gd name="T58" fmla="*/ 1 w 1568"/>
                <a:gd name="T59" fmla="*/ 0 h 2197"/>
                <a:gd name="T60" fmla="*/ 1 w 1568"/>
                <a:gd name="T61" fmla="*/ 0 h 2197"/>
                <a:gd name="T62" fmla="*/ 1 w 1568"/>
                <a:gd name="T63" fmla="*/ 0 h 2197"/>
                <a:gd name="T64" fmla="*/ 1 w 1568"/>
                <a:gd name="T65" fmla="*/ 0 h 2197"/>
                <a:gd name="T66" fmla="*/ 0 w 1568"/>
                <a:gd name="T67" fmla="*/ 0 h 219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68"/>
                <a:gd name="T103" fmla="*/ 0 h 2197"/>
                <a:gd name="T104" fmla="*/ 1568 w 1568"/>
                <a:gd name="T105" fmla="*/ 2197 h 2197"/>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68" h="2197">
                  <a:moveTo>
                    <a:pt x="0" y="2197"/>
                  </a:moveTo>
                  <a:lnTo>
                    <a:pt x="28" y="2024"/>
                  </a:lnTo>
                  <a:lnTo>
                    <a:pt x="42" y="1747"/>
                  </a:lnTo>
                  <a:lnTo>
                    <a:pt x="82" y="1641"/>
                  </a:lnTo>
                  <a:lnTo>
                    <a:pt x="168" y="1569"/>
                  </a:lnTo>
                  <a:lnTo>
                    <a:pt x="277" y="1487"/>
                  </a:lnTo>
                  <a:lnTo>
                    <a:pt x="402" y="1414"/>
                  </a:lnTo>
                  <a:lnTo>
                    <a:pt x="448" y="1306"/>
                  </a:lnTo>
                  <a:lnTo>
                    <a:pt x="454" y="1248"/>
                  </a:lnTo>
                  <a:lnTo>
                    <a:pt x="378" y="1201"/>
                  </a:lnTo>
                  <a:lnTo>
                    <a:pt x="285" y="1092"/>
                  </a:lnTo>
                  <a:lnTo>
                    <a:pt x="285" y="880"/>
                  </a:lnTo>
                  <a:lnTo>
                    <a:pt x="324" y="510"/>
                  </a:lnTo>
                  <a:lnTo>
                    <a:pt x="356" y="240"/>
                  </a:lnTo>
                  <a:lnTo>
                    <a:pt x="472" y="57"/>
                  </a:lnTo>
                  <a:lnTo>
                    <a:pt x="549" y="0"/>
                  </a:lnTo>
                  <a:lnTo>
                    <a:pt x="619" y="11"/>
                  </a:lnTo>
                  <a:lnTo>
                    <a:pt x="688" y="24"/>
                  </a:lnTo>
                  <a:lnTo>
                    <a:pt x="721" y="0"/>
                  </a:lnTo>
                  <a:lnTo>
                    <a:pt x="870" y="115"/>
                  </a:lnTo>
                  <a:lnTo>
                    <a:pt x="985" y="450"/>
                  </a:lnTo>
                  <a:lnTo>
                    <a:pt x="1063" y="747"/>
                  </a:lnTo>
                  <a:lnTo>
                    <a:pt x="1063" y="1010"/>
                  </a:lnTo>
                  <a:lnTo>
                    <a:pt x="985" y="1191"/>
                  </a:lnTo>
                  <a:lnTo>
                    <a:pt x="900" y="1261"/>
                  </a:lnTo>
                  <a:lnTo>
                    <a:pt x="932" y="1329"/>
                  </a:lnTo>
                  <a:lnTo>
                    <a:pt x="1081" y="1462"/>
                  </a:lnTo>
                  <a:lnTo>
                    <a:pt x="1266" y="1487"/>
                  </a:lnTo>
                  <a:lnTo>
                    <a:pt x="1367" y="1560"/>
                  </a:lnTo>
                  <a:lnTo>
                    <a:pt x="1445" y="1638"/>
                  </a:lnTo>
                  <a:lnTo>
                    <a:pt x="1484" y="1794"/>
                  </a:lnTo>
                  <a:lnTo>
                    <a:pt x="1531" y="1959"/>
                  </a:lnTo>
                  <a:lnTo>
                    <a:pt x="1568" y="2194"/>
                  </a:lnTo>
                  <a:lnTo>
                    <a:pt x="0" y="2197"/>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1" name="Freeform 16"/>
            <p:cNvSpPr>
              <a:spLocks/>
            </p:cNvSpPr>
            <p:nvPr/>
          </p:nvSpPr>
          <p:spPr bwMode="auto">
            <a:xfrm>
              <a:off x="2793" y="2383"/>
              <a:ext cx="827" cy="794"/>
            </a:xfrm>
            <a:custGeom>
              <a:avLst/>
              <a:gdLst>
                <a:gd name="T0" fmla="*/ 0 w 1653"/>
                <a:gd name="T1" fmla="*/ 0 h 2380"/>
                <a:gd name="T2" fmla="*/ 1 w 1653"/>
                <a:gd name="T3" fmla="*/ 0 h 2380"/>
                <a:gd name="T4" fmla="*/ 1 w 1653"/>
                <a:gd name="T5" fmla="*/ 0 h 2380"/>
                <a:gd name="T6" fmla="*/ 1 w 1653"/>
                <a:gd name="T7" fmla="*/ 0 h 2380"/>
                <a:gd name="T8" fmla="*/ 1 w 1653"/>
                <a:gd name="T9" fmla="*/ 0 h 2380"/>
                <a:gd name="T10" fmla="*/ 1 w 1653"/>
                <a:gd name="T11" fmla="*/ 0 h 2380"/>
                <a:gd name="T12" fmla="*/ 1 w 1653"/>
                <a:gd name="T13" fmla="*/ 0 h 2380"/>
                <a:gd name="T14" fmla="*/ 1 w 1653"/>
                <a:gd name="T15" fmla="*/ 0 h 2380"/>
                <a:gd name="T16" fmla="*/ 1 w 1653"/>
                <a:gd name="T17" fmla="*/ 0 h 2380"/>
                <a:gd name="T18" fmla="*/ 1 w 1653"/>
                <a:gd name="T19" fmla="*/ 0 h 2380"/>
                <a:gd name="T20" fmla="*/ 1 w 1653"/>
                <a:gd name="T21" fmla="*/ 0 h 2380"/>
                <a:gd name="T22" fmla="*/ 1 w 1653"/>
                <a:gd name="T23" fmla="*/ 0 h 2380"/>
                <a:gd name="T24" fmla="*/ 1 w 1653"/>
                <a:gd name="T25" fmla="*/ 0 h 2380"/>
                <a:gd name="T26" fmla="*/ 1 w 1653"/>
                <a:gd name="T27" fmla="*/ 0 h 2380"/>
                <a:gd name="T28" fmla="*/ 1 w 1653"/>
                <a:gd name="T29" fmla="*/ 0 h 2380"/>
                <a:gd name="T30" fmla="*/ 1 w 1653"/>
                <a:gd name="T31" fmla="*/ 0 h 2380"/>
                <a:gd name="T32" fmla="*/ 1 w 1653"/>
                <a:gd name="T33" fmla="*/ 0 h 2380"/>
                <a:gd name="T34" fmla="*/ 1 w 1653"/>
                <a:gd name="T35" fmla="*/ 0 h 2380"/>
                <a:gd name="T36" fmla="*/ 1 w 1653"/>
                <a:gd name="T37" fmla="*/ 0 h 2380"/>
                <a:gd name="T38" fmla="*/ 1 w 1653"/>
                <a:gd name="T39" fmla="*/ 0 h 2380"/>
                <a:gd name="T40" fmla="*/ 1 w 1653"/>
                <a:gd name="T41" fmla="*/ 0 h 2380"/>
                <a:gd name="T42" fmla="*/ 1 w 1653"/>
                <a:gd name="T43" fmla="*/ 0 h 2380"/>
                <a:gd name="T44" fmla="*/ 1 w 1653"/>
                <a:gd name="T45" fmla="*/ 0 h 2380"/>
                <a:gd name="T46" fmla="*/ 1 w 1653"/>
                <a:gd name="T47" fmla="*/ 0 h 2380"/>
                <a:gd name="T48" fmla="*/ 1 w 1653"/>
                <a:gd name="T49" fmla="*/ 0 h 2380"/>
                <a:gd name="T50" fmla="*/ 1 w 1653"/>
                <a:gd name="T51" fmla="*/ 0 h 2380"/>
                <a:gd name="T52" fmla="*/ 1 w 1653"/>
                <a:gd name="T53" fmla="*/ 0 h 2380"/>
                <a:gd name="T54" fmla="*/ 1 w 1653"/>
                <a:gd name="T55" fmla="*/ 0 h 2380"/>
                <a:gd name="T56" fmla="*/ 1 w 1653"/>
                <a:gd name="T57" fmla="*/ 0 h 2380"/>
                <a:gd name="T58" fmla="*/ 1 w 1653"/>
                <a:gd name="T59" fmla="*/ 0 h 2380"/>
                <a:gd name="T60" fmla="*/ 1 w 1653"/>
                <a:gd name="T61" fmla="*/ 0 h 2380"/>
                <a:gd name="T62" fmla="*/ 1 w 1653"/>
                <a:gd name="T63" fmla="*/ 0 h 2380"/>
                <a:gd name="T64" fmla="*/ 1 w 1653"/>
                <a:gd name="T65" fmla="*/ 0 h 2380"/>
                <a:gd name="T66" fmla="*/ 1 w 1653"/>
                <a:gd name="T67" fmla="*/ 0 h 2380"/>
                <a:gd name="T68" fmla="*/ 1 w 1653"/>
                <a:gd name="T69" fmla="*/ 0 h 2380"/>
                <a:gd name="T70" fmla="*/ 1 w 1653"/>
                <a:gd name="T71" fmla="*/ 0 h 2380"/>
                <a:gd name="T72" fmla="*/ 1 w 1653"/>
                <a:gd name="T73" fmla="*/ 0 h 2380"/>
                <a:gd name="T74" fmla="*/ 0 w 1653"/>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3"/>
                <a:gd name="T115" fmla="*/ 0 h 2380"/>
                <a:gd name="T116" fmla="*/ 1653 w 1653"/>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3" h="2380">
                  <a:moveTo>
                    <a:pt x="0" y="2380"/>
                  </a:moveTo>
                  <a:lnTo>
                    <a:pt x="34" y="1839"/>
                  </a:lnTo>
                  <a:lnTo>
                    <a:pt x="82" y="1712"/>
                  </a:lnTo>
                  <a:lnTo>
                    <a:pt x="153" y="1528"/>
                  </a:lnTo>
                  <a:lnTo>
                    <a:pt x="237" y="1508"/>
                  </a:lnTo>
                  <a:lnTo>
                    <a:pt x="400" y="1473"/>
                  </a:lnTo>
                  <a:lnTo>
                    <a:pt x="477" y="1427"/>
                  </a:lnTo>
                  <a:lnTo>
                    <a:pt x="548" y="1365"/>
                  </a:lnTo>
                  <a:lnTo>
                    <a:pt x="572" y="1208"/>
                  </a:lnTo>
                  <a:lnTo>
                    <a:pt x="495" y="997"/>
                  </a:lnTo>
                  <a:lnTo>
                    <a:pt x="440" y="975"/>
                  </a:lnTo>
                  <a:lnTo>
                    <a:pt x="393" y="747"/>
                  </a:lnTo>
                  <a:lnTo>
                    <a:pt x="425" y="686"/>
                  </a:lnTo>
                  <a:lnTo>
                    <a:pt x="409" y="464"/>
                  </a:lnTo>
                  <a:lnTo>
                    <a:pt x="418" y="246"/>
                  </a:lnTo>
                  <a:lnTo>
                    <a:pt x="472" y="163"/>
                  </a:lnTo>
                  <a:lnTo>
                    <a:pt x="588" y="19"/>
                  </a:lnTo>
                  <a:lnTo>
                    <a:pt x="681" y="0"/>
                  </a:lnTo>
                  <a:lnTo>
                    <a:pt x="806" y="0"/>
                  </a:lnTo>
                  <a:lnTo>
                    <a:pt x="899" y="57"/>
                  </a:lnTo>
                  <a:lnTo>
                    <a:pt x="977" y="163"/>
                  </a:lnTo>
                  <a:lnTo>
                    <a:pt x="1031" y="345"/>
                  </a:lnTo>
                  <a:lnTo>
                    <a:pt x="1046" y="496"/>
                  </a:lnTo>
                  <a:lnTo>
                    <a:pt x="1047" y="631"/>
                  </a:lnTo>
                  <a:lnTo>
                    <a:pt x="1093" y="653"/>
                  </a:lnTo>
                  <a:lnTo>
                    <a:pt x="1078" y="865"/>
                  </a:lnTo>
                  <a:lnTo>
                    <a:pt x="1012" y="903"/>
                  </a:lnTo>
                  <a:lnTo>
                    <a:pt x="993" y="1030"/>
                  </a:lnTo>
                  <a:lnTo>
                    <a:pt x="968" y="1179"/>
                  </a:lnTo>
                  <a:lnTo>
                    <a:pt x="983" y="1296"/>
                  </a:lnTo>
                  <a:lnTo>
                    <a:pt x="1070" y="1368"/>
                  </a:lnTo>
                  <a:lnTo>
                    <a:pt x="1186" y="1413"/>
                  </a:lnTo>
                  <a:lnTo>
                    <a:pt x="1350" y="1447"/>
                  </a:lnTo>
                  <a:lnTo>
                    <a:pt x="1468" y="1462"/>
                  </a:lnTo>
                  <a:lnTo>
                    <a:pt x="1530" y="1579"/>
                  </a:lnTo>
                  <a:lnTo>
                    <a:pt x="1577" y="1687"/>
                  </a:lnTo>
                  <a:lnTo>
                    <a:pt x="1653" y="2353"/>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2" name="Rectangle 17"/>
            <p:cNvSpPr>
              <a:spLocks noChangeArrowheads="1"/>
            </p:cNvSpPr>
            <p:nvPr/>
          </p:nvSpPr>
          <p:spPr bwMode="auto">
            <a:xfrm>
              <a:off x="3272" y="1322"/>
              <a:ext cx="110" cy="2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GB">
                  <a:solidFill>
                    <a:srgbClr val="6E6E6E"/>
                  </a:solidFill>
                  <a:latin typeface="Lucida Sans Unicode" charset="0"/>
                </a:rPr>
                <a:t>z</a:t>
              </a:r>
              <a:endParaRPr lang="en-GB">
                <a:latin typeface="Lucida Sans Unicode" charset="0"/>
              </a:endParaRPr>
            </a:p>
          </p:txBody>
        </p:sp>
        <p:sp>
          <p:nvSpPr>
            <p:cNvPr id="19473" name="Rectangle 18"/>
            <p:cNvSpPr>
              <a:spLocks noChangeArrowheads="1"/>
            </p:cNvSpPr>
            <p:nvPr/>
          </p:nvSpPr>
          <p:spPr bwMode="auto">
            <a:xfrm>
              <a:off x="3166" y="1365"/>
              <a:ext cx="96" cy="2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2100">
                  <a:solidFill>
                    <a:srgbClr val="6E6E6E"/>
                  </a:solidFill>
                  <a:latin typeface="Lucida Sans Unicode" charset="0"/>
                </a:rPr>
                <a:t>z</a:t>
              </a:r>
              <a:endParaRPr lang="en-US">
                <a:latin typeface="Lucida Sans Unicode" charset="0"/>
              </a:endParaRPr>
            </a:p>
          </p:txBody>
        </p:sp>
        <p:sp>
          <p:nvSpPr>
            <p:cNvPr id="19474" name="Rectangle 19"/>
            <p:cNvSpPr>
              <a:spLocks noChangeArrowheads="1"/>
            </p:cNvSpPr>
            <p:nvPr/>
          </p:nvSpPr>
          <p:spPr bwMode="auto">
            <a:xfrm>
              <a:off x="3079" y="1409"/>
              <a:ext cx="110" cy="2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a:solidFill>
                    <a:srgbClr val="6E6E6E"/>
                  </a:solidFill>
                  <a:latin typeface="Lucida Sans Unicode" charset="0"/>
                </a:rPr>
                <a:t>z</a:t>
              </a:r>
              <a:endParaRPr lang="en-US">
                <a:latin typeface="Lucida Sans Unicode" charset="0"/>
              </a:endParaRPr>
            </a:p>
          </p:txBody>
        </p:sp>
        <p:sp>
          <p:nvSpPr>
            <p:cNvPr id="19475" name="Rectangle 20"/>
            <p:cNvSpPr>
              <a:spLocks noChangeArrowheads="1"/>
            </p:cNvSpPr>
            <p:nvPr/>
          </p:nvSpPr>
          <p:spPr bwMode="auto">
            <a:xfrm>
              <a:off x="3017" y="1498"/>
              <a:ext cx="69" cy="1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500">
                  <a:solidFill>
                    <a:srgbClr val="6E6E6E"/>
                  </a:solidFill>
                  <a:latin typeface="Lucida Sans Unicode" charset="0"/>
                </a:rPr>
                <a:t>z</a:t>
              </a:r>
              <a:endParaRPr lang="en-US">
                <a:latin typeface="Lucida Sans Unicode" charset="0"/>
              </a:endParaRPr>
            </a:p>
          </p:txBody>
        </p:sp>
        <p:sp>
          <p:nvSpPr>
            <p:cNvPr id="19476" name="Rectangle 21"/>
            <p:cNvSpPr>
              <a:spLocks noChangeArrowheads="1"/>
            </p:cNvSpPr>
            <p:nvPr/>
          </p:nvSpPr>
          <p:spPr bwMode="auto">
            <a:xfrm>
              <a:off x="2961" y="1587"/>
              <a:ext cx="60" cy="1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300">
                  <a:solidFill>
                    <a:srgbClr val="6E6E6E"/>
                  </a:solidFill>
                  <a:latin typeface="Lucida Sans Unicode" charset="0"/>
                </a:rPr>
                <a:t>z</a:t>
              </a:r>
              <a:endParaRPr lang="en-US">
                <a:latin typeface="Lucida Sans Unicode" charset="0"/>
              </a:endParaRPr>
            </a:p>
          </p:txBody>
        </p:sp>
        <p:sp>
          <p:nvSpPr>
            <p:cNvPr id="19477" name="Rectangle 22"/>
            <p:cNvSpPr>
              <a:spLocks noChangeArrowheads="1"/>
            </p:cNvSpPr>
            <p:nvPr/>
          </p:nvSpPr>
          <p:spPr bwMode="auto">
            <a:xfrm>
              <a:off x="2920" y="1680"/>
              <a:ext cx="50" cy="1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100">
                  <a:solidFill>
                    <a:srgbClr val="6E6E6E"/>
                  </a:solidFill>
                  <a:latin typeface="Lucida Sans Unicode" charset="0"/>
                </a:rPr>
                <a:t>z</a:t>
              </a:r>
              <a:endParaRPr lang="en-US">
                <a:latin typeface="Lucida Sans Unicode" charset="0"/>
              </a:endParaRPr>
            </a:p>
          </p:txBody>
        </p:sp>
        <p:sp>
          <p:nvSpPr>
            <p:cNvPr id="19478" name="Rectangle 23"/>
            <p:cNvSpPr>
              <a:spLocks noChangeArrowheads="1"/>
            </p:cNvSpPr>
            <p:nvPr/>
          </p:nvSpPr>
          <p:spPr bwMode="auto">
            <a:xfrm>
              <a:off x="2895" y="1749"/>
              <a:ext cx="41" cy="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900">
                  <a:solidFill>
                    <a:srgbClr val="6E6E6E"/>
                  </a:solidFill>
                  <a:latin typeface="Lucida Sans Unicode" charset="0"/>
                </a:rPr>
                <a:t>z</a:t>
              </a:r>
              <a:endParaRPr lang="en-US">
                <a:latin typeface="Lucida Sans Unicode" charset="0"/>
              </a:endParaRPr>
            </a:p>
          </p:txBody>
        </p:sp>
        <p:sp>
          <p:nvSpPr>
            <p:cNvPr id="19479" name="Freeform 24"/>
            <p:cNvSpPr>
              <a:spLocks/>
            </p:cNvSpPr>
            <p:nvPr/>
          </p:nvSpPr>
          <p:spPr bwMode="auto">
            <a:xfrm>
              <a:off x="950" y="1735"/>
              <a:ext cx="777" cy="965"/>
            </a:xfrm>
            <a:custGeom>
              <a:avLst/>
              <a:gdLst>
                <a:gd name="T0" fmla="*/ 1 w 1554"/>
                <a:gd name="T1" fmla="*/ 0 h 2895"/>
                <a:gd name="T2" fmla="*/ 1 w 1554"/>
                <a:gd name="T3" fmla="*/ 0 h 2895"/>
                <a:gd name="T4" fmla="*/ 1 w 1554"/>
                <a:gd name="T5" fmla="*/ 0 h 2895"/>
                <a:gd name="T6" fmla="*/ 1 w 1554"/>
                <a:gd name="T7" fmla="*/ 0 h 2895"/>
                <a:gd name="T8" fmla="*/ 1 w 1554"/>
                <a:gd name="T9" fmla="*/ 0 h 2895"/>
                <a:gd name="T10" fmla="*/ 1 w 1554"/>
                <a:gd name="T11" fmla="*/ 0 h 2895"/>
                <a:gd name="T12" fmla="*/ 1 w 1554"/>
                <a:gd name="T13" fmla="*/ 0 h 2895"/>
                <a:gd name="T14" fmla="*/ 1 w 1554"/>
                <a:gd name="T15" fmla="*/ 0 h 2895"/>
                <a:gd name="T16" fmla="*/ 1 w 1554"/>
                <a:gd name="T17" fmla="*/ 0 h 2895"/>
                <a:gd name="T18" fmla="*/ 1 w 1554"/>
                <a:gd name="T19" fmla="*/ 0 h 2895"/>
                <a:gd name="T20" fmla="*/ 1 w 1554"/>
                <a:gd name="T21" fmla="*/ 0 h 2895"/>
                <a:gd name="T22" fmla="*/ 1 w 1554"/>
                <a:gd name="T23" fmla="*/ 0 h 2895"/>
                <a:gd name="T24" fmla="*/ 1 w 1554"/>
                <a:gd name="T25" fmla="*/ 0 h 2895"/>
                <a:gd name="T26" fmla="*/ 1 w 1554"/>
                <a:gd name="T27" fmla="*/ 0 h 2895"/>
                <a:gd name="T28" fmla="*/ 1 w 1554"/>
                <a:gd name="T29" fmla="*/ 0 h 2895"/>
                <a:gd name="T30" fmla="*/ 1 w 1554"/>
                <a:gd name="T31" fmla="*/ 0 h 2895"/>
                <a:gd name="T32" fmla="*/ 1 w 1554"/>
                <a:gd name="T33" fmla="*/ 0 h 2895"/>
                <a:gd name="T34" fmla="*/ 1 w 1554"/>
                <a:gd name="T35" fmla="*/ 0 h 2895"/>
                <a:gd name="T36" fmla="*/ 1 w 1554"/>
                <a:gd name="T37" fmla="*/ 0 h 2895"/>
                <a:gd name="T38" fmla="*/ 1 w 1554"/>
                <a:gd name="T39" fmla="*/ 0 h 2895"/>
                <a:gd name="T40" fmla="*/ 1 w 1554"/>
                <a:gd name="T41" fmla="*/ 0 h 2895"/>
                <a:gd name="T42" fmla="*/ 1 w 1554"/>
                <a:gd name="T43" fmla="*/ 0 h 2895"/>
                <a:gd name="T44" fmla="*/ 1 w 1554"/>
                <a:gd name="T45" fmla="*/ 0 h 2895"/>
                <a:gd name="T46" fmla="*/ 1 w 1554"/>
                <a:gd name="T47" fmla="*/ 0 h 2895"/>
                <a:gd name="T48" fmla="*/ 1 w 1554"/>
                <a:gd name="T49" fmla="*/ 0 h 2895"/>
                <a:gd name="T50" fmla="*/ 1 w 1554"/>
                <a:gd name="T51" fmla="*/ 0 h 2895"/>
                <a:gd name="T52" fmla="*/ 1 w 1554"/>
                <a:gd name="T53" fmla="*/ 0 h 2895"/>
                <a:gd name="T54" fmla="*/ 1 w 1554"/>
                <a:gd name="T55" fmla="*/ 0 h 2895"/>
                <a:gd name="T56" fmla="*/ 1 w 1554"/>
                <a:gd name="T57" fmla="*/ 0 h 2895"/>
                <a:gd name="T58" fmla="*/ 1 w 1554"/>
                <a:gd name="T59" fmla="*/ 0 h 2895"/>
                <a:gd name="T60" fmla="*/ 1 w 1554"/>
                <a:gd name="T61" fmla="*/ 0 h 2895"/>
                <a:gd name="T62" fmla="*/ 1 w 1554"/>
                <a:gd name="T63" fmla="*/ 0 h 2895"/>
                <a:gd name="T64" fmla="*/ 1 w 1554"/>
                <a:gd name="T65" fmla="*/ 0 h 2895"/>
                <a:gd name="T66" fmla="*/ 0 w 1554"/>
                <a:gd name="T67" fmla="*/ 0 h 2895"/>
                <a:gd name="T68" fmla="*/ 1 w 1554"/>
                <a:gd name="T69" fmla="*/ 0 h 2895"/>
                <a:gd name="T70" fmla="*/ 1 w 1554"/>
                <a:gd name="T71" fmla="*/ 0 h 289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54"/>
                <a:gd name="T109" fmla="*/ 0 h 2895"/>
                <a:gd name="T110" fmla="*/ 1554 w 1554"/>
                <a:gd name="T111" fmla="*/ 2895 h 289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54" h="2895">
                  <a:moveTo>
                    <a:pt x="1487" y="2887"/>
                  </a:moveTo>
                  <a:lnTo>
                    <a:pt x="1516" y="2876"/>
                  </a:lnTo>
                  <a:lnTo>
                    <a:pt x="1536" y="2838"/>
                  </a:lnTo>
                  <a:lnTo>
                    <a:pt x="1554" y="2707"/>
                  </a:lnTo>
                  <a:lnTo>
                    <a:pt x="1554" y="2665"/>
                  </a:lnTo>
                  <a:lnTo>
                    <a:pt x="1553" y="2619"/>
                  </a:lnTo>
                  <a:lnTo>
                    <a:pt x="1547" y="2519"/>
                  </a:lnTo>
                  <a:lnTo>
                    <a:pt x="1518" y="2295"/>
                  </a:lnTo>
                  <a:lnTo>
                    <a:pt x="1425" y="1842"/>
                  </a:lnTo>
                  <a:lnTo>
                    <a:pt x="1323" y="1530"/>
                  </a:lnTo>
                  <a:lnTo>
                    <a:pt x="1284" y="1492"/>
                  </a:lnTo>
                  <a:lnTo>
                    <a:pt x="1237" y="1468"/>
                  </a:lnTo>
                  <a:lnTo>
                    <a:pt x="1029" y="1374"/>
                  </a:lnTo>
                  <a:lnTo>
                    <a:pt x="977" y="1323"/>
                  </a:lnTo>
                  <a:lnTo>
                    <a:pt x="940" y="1245"/>
                  </a:lnTo>
                  <a:lnTo>
                    <a:pt x="924" y="1193"/>
                  </a:lnTo>
                  <a:lnTo>
                    <a:pt x="925" y="1170"/>
                  </a:lnTo>
                  <a:lnTo>
                    <a:pt x="934" y="1137"/>
                  </a:lnTo>
                  <a:lnTo>
                    <a:pt x="1021" y="953"/>
                  </a:lnTo>
                  <a:lnTo>
                    <a:pt x="1055" y="848"/>
                  </a:lnTo>
                  <a:lnTo>
                    <a:pt x="1072" y="786"/>
                  </a:lnTo>
                  <a:lnTo>
                    <a:pt x="1078" y="740"/>
                  </a:lnTo>
                  <a:lnTo>
                    <a:pt x="1078" y="702"/>
                  </a:lnTo>
                  <a:lnTo>
                    <a:pt x="1078" y="678"/>
                  </a:lnTo>
                  <a:lnTo>
                    <a:pt x="1077" y="647"/>
                  </a:lnTo>
                  <a:lnTo>
                    <a:pt x="1068" y="507"/>
                  </a:lnTo>
                  <a:lnTo>
                    <a:pt x="1036" y="280"/>
                  </a:lnTo>
                  <a:lnTo>
                    <a:pt x="942" y="129"/>
                  </a:lnTo>
                  <a:lnTo>
                    <a:pt x="831" y="5"/>
                  </a:lnTo>
                  <a:lnTo>
                    <a:pt x="814" y="0"/>
                  </a:lnTo>
                  <a:lnTo>
                    <a:pt x="793" y="0"/>
                  </a:lnTo>
                  <a:lnTo>
                    <a:pt x="750" y="16"/>
                  </a:lnTo>
                  <a:lnTo>
                    <a:pt x="723" y="39"/>
                  </a:lnTo>
                  <a:lnTo>
                    <a:pt x="720" y="48"/>
                  </a:lnTo>
                  <a:lnTo>
                    <a:pt x="729" y="58"/>
                  </a:lnTo>
                  <a:lnTo>
                    <a:pt x="701" y="23"/>
                  </a:lnTo>
                  <a:lnTo>
                    <a:pt x="665" y="6"/>
                  </a:lnTo>
                  <a:lnTo>
                    <a:pt x="647" y="3"/>
                  </a:lnTo>
                  <a:lnTo>
                    <a:pt x="630" y="13"/>
                  </a:lnTo>
                  <a:lnTo>
                    <a:pt x="543" y="110"/>
                  </a:lnTo>
                  <a:lnTo>
                    <a:pt x="463" y="224"/>
                  </a:lnTo>
                  <a:lnTo>
                    <a:pt x="452" y="418"/>
                  </a:lnTo>
                  <a:lnTo>
                    <a:pt x="452" y="540"/>
                  </a:lnTo>
                  <a:lnTo>
                    <a:pt x="448" y="621"/>
                  </a:lnTo>
                  <a:lnTo>
                    <a:pt x="433" y="660"/>
                  </a:lnTo>
                  <a:lnTo>
                    <a:pt x="419" y="704"/>
                  </a:lnTo>
                  <a:lnTo>
                    <a:pt x="419" y="728"/>
                  </a:lnTo>
                  <a:lnTo>
                    <a:pt x="417" y="750"/>
                  </a:lnTo>
                  <a:lnTo>
                    <a:pt x="417" y="773"/>
                  </a:lnTo>
                  <a:lnTo>
                    <a:pt x="417" y="806"/>
                  </a:lnTo>
                  <a:lnTo>
                    <a:pt x="452" y="875"/>
                  </a:lnTo>
                  <a:lnTo>
                    <a:pt x="489" y="946"/>
                  </a:lnTo>
                  <a:lnTo>
                    <a:pt x="538" y="1069"/>
                  </a:lnTo>
                  <a:lnTo>
                    <a:pt x="554" y="1133"/>
                  </a:lnTo>
                  <a:lnTo>
                    <a:pt x="550" y="1163"/>
                  </a:lnTo>
                  <a:lnTo>
                    <a:pt x="553" y="1187"/>
                  </a:lnTo>
                  <a:lnTo>
                    <a:pt x="554" y="1225"/>
                  </a:lnTo>
                  <a:lnTo>
                    <a:pt x="547" y="1260"/>
                  </a:lnTo>
                  <a:lnTo>
                    <a:pt x="531" y="1286"/>
                  </a:lnTo>
                  <a:lnTo>
                    <a:pt x="479" y="1330"/>
                  </a:lnTo>
                  <a:lnTo>
                    <a:pt x="424" y="1372"/>
                  </a:lnTo>
                  <a:lnTo>
                    <a:pt x="328" y="1375"/>
                  </a:lnTo>
                  <a:lnTo>
                    <a:pt x="212" y="1398"/>
                  </a:lnTo>
                  <a:lnTo>
                    <a:pt x="90" y="1491"/>
                  </a:lnTo>
                  <a:lnTo>
                    <a:pt x="57" y="1622"/>
                  </a:lnTo>
                  <a:lnTo>
                    <a:pt x="33" y="1764"/>
                  </a:lnTo>
                  <a:lnTo>
                    <a:pt x="5" y="2369"/>
                  </a:lnTo>
                  <a:lnTo>
                    <a:pt x="0" y="2853"/>
                  </a:lnTo>
                  <a:lnTo>
                    <a:pt x="472" y="2886"/>
                  </a:lnTo>
                  <a:lnTo>
                    <a:pt x="948" y="2895"/>
                  </a:lnTo>
                  <a:lnTo>
                    <a:pt x="1214" y="2895"/>
                  </a:lnTo>
                  <a:lnTo>
                    <a:pt x="1487" y="2887"/>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0" name="Freeform 25"/>
            <p:cNvSpPr>
              <a:spLocks/>
            </p:cNvSpPr>
            <p:nvPr/>
          </p:nvSpPr>
          <p:spPr bwMode="auto">
            <a:xfrm>
              <a:off x="845" y="1993"/>
              <a:ext cx="774" cy="977"/>
            </a:xfrm>
            <a:custGeom>
              <a:avLst/>
              <a:gdLst>
                <a:gd name="T0" fmla="*/ 0 w 1549"/>
                <a:gd name="T1" fmla="*/ 0 h 2933"/>
                <a:gd name="T2" fmla="*/ 0 w 1549"/>
                <a:gd name="T3" fmla="*/ 0 h 2933"/>
                <a:gd name="T4" fmla="*/ 0 w 1549"/>
                <a:gd name="T5" fmla="*/ 0 h 2933"/>
                <a:gd name="T6" fmla="*/ 0 w 1549"/>
                <a:gd name="T7" fmla="*/ 0 h 2933"/>
                <a:gd name="T8" fmla="*/ 0 w 1549"/>
                <a:gd name="T9" fmla="*/ 0 h 2933"/>
                <a:gd name="T10" fmla="*/ 0 w 1549"/>
                <a:gd name="T11" fmla="*/ 0 h 2933"/>
                <a:gd name="T12" fmla="*/ 0 w 1549"/>
                <a:gd name="T13" fmla="*/ 0 h 2933"/>
                <a:gd name="T14" fmla="*/ 0 w 1549"/>
                <a:gd name="T15" fmla="*/ 0 h 2933"/>
                <a:gd name="T16" fmla="*/ 0 w 1549"/>
                <a:gd name="T17" fmla="*/ 0 h 2933"/>
                <a:gd name="T18" fmla="*/ 0 w 1549"/>
                <a:gd name="T19" fmla="*/ 0 h 2933"/>
                <a:gd name="T20" fmla="*/ 0 w 1549"/>
                <a:gd name="T21" fmla="*/ 0 h 2933"/>
                <a:gd name="T22" fmla="*/ 0 w 1549"/>
                <a:gd name="T23" fmla="*/ 0 h 2933"/>
                <a:gd name="T24" fmla="*/ 0 w 1549"/>
                <a:gd name="T25" fmla="*/ 0 h 2933"/>
                <a:gd name="T26" fmla="*/ 0 w 1549"/>
                <a:gd name="T27" fmla="*/ 0 h 2933"/>
                <a:gd name="T28" fmla="*/ 0 w 1549"/>
                <a:gd name="T29" fmla="*/ 0 h 2933"/>
                <a:gd name="T30" fmla="*/ 0 w 1549"/>
                <a:gd name="T31" fmla="*/ 0 h 2933"/>
                <a:gd name="T32" fmla="*/ 0 w 1549"/>
                <a:gd name="T33" fmla="*/ 0 h 2933"/>
                <a:gd name="T34" fmla="*/ 0 w 1549"/>
                <a:gd name="T35" fmla="*/ 0 h 2933"/>
                <a:gd name="T36" fmla="*/ 0 w 1549"/>
                <a:gd name="T37" fmla="*/ 0 h 2933"/>
                <a:gd name="T38" fmla="*/ 0 w 1549"/>
                <a:gd name="T39" fmla="*/ 0 h 2933"/>
                <a:gd name="T40" fmla="*/ 0 w 1549"/>
                <a:gd name="T41" fmla="*/ 0 h 2933"/>
                <a:gd name="T42" fmla="*/ 0 w 1549"/>
                <a:gd name="T43" fmla="*/ 0 h 2933"/>
                <a:gd name="T44" fmla="*/ 0 w 1549"/>
                <a:gd name="T45" fmla="*/ 0 h 2933"/>
                <a:gd name="T46" fmla="*/ 0 w 1549"/>
                <a:gd name="T47" fmla="*/ 0 h 2933"/>
                <a:gd name="T48" fmla="*/ 0 w 1549"/>
                <a:gd name="T49" fmla="*/ 0 h 2933"/>
                <a:gd name="T50" fmla="*/ 0 w 1549"/>
                <a:gd name="T51" fmla="*/ 0 h 2933"/>
                <a:gd name="T52" fmla="*/ 0 w 1549"/>
                <a:gd name="T53" fmla="*/ 0 h 2933"/>
                <a:gd name="T54" fmla="*/ 0 w 1549"/>
                <a:gd name="T55" fmla="*/ 0 h 2933"/>
                <a:gd name="T56" fmla="*/ 0 w 1549"/>
                <a:gd name="T57" fmla="*/ 0 h 2933"/>
                <a:gd name="T58" fmla="*/ 0 w 1549"/>
                <a:gd name="T59" fmla="*/ 0 h 2933"/>
                <a:gd name="T60" fmla="*/ 0 w 1549"/>
                <a:gd name="T61" fmla="*/ 0 h 2933"/>
                <a:gd name="T62" fmla="*/ 0 w 1549"/>
                <a:gd name="T63" fmla="*/ 0 h 2933"/>
                <a:gd name="T64" fmla="*/ 0 w 1549"/>
                <a:gd name="T65" fmla="*/ 0 h 2933"/>
                <a:gd name="T66" fmla="*/ 0 w 1549"/>
                <a:gd name="T67" fmla="*/ 0 h 2933"/>
                <a:gd name="T68" fmla="*/ 0 w 1549"/>
                <a:gd name="T69" fmla="*/ 0 h 2933"/>
                <a:gd name="T70" fmla="*/ 0 w 1549"/>
                <a:gd name="T71" fmla="*/ 0 h 2933"/>
                <a:gd name="T72" fmla="*/ 0 w 1549"/>
                <a:gd name="T73" fmla="*/ 0 h 2933"/>
                <a:gd name="T74" fmla="*/ 0 w 1549"/>
                <a:gd name="T75" fmla="*/ 0 h 2933"/>
                <a:gd name="T76" fmla="*/ 0 w 1549"/>
                <a:gd name="T77" fmla="*/ 0 h 293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549"/>
                <a:gd name="T118" fmla="*/ 0 h 2933"/>
                <a:gd name="T119" fmla="*/ 1549 w 1549"/>
                <a:gd name="T120" fmla="*/ 2933 h 2933"/>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549" h="2933">
                  <a:moveTo>
                    <a:pt x="0" y="2641"/>
                  </a:moveTo>
                  <a:lnTo>
                    <a:pt x="38" y="1868"/>
                  </a:lnTo>
                  <a:lnTo>
                    <a:pt x="101" y="1594"/>
                  </a:lnTo>
                  <a:lnTo>
                    <a:pt x="264" y="1486"/>
                  </a:lnTo>
                  <a:lnTo>
                    <a:pt x="419" y="1464"/>
                  </a:lnTo>
                  <a:lnTo>
                    <a:pt x="552" y="1403"/>
                  </a:lnTo>
                  <a:lnTo>
                    <a:pt x="607" y="1286"/>
                  </a:lnTo>
                  <a:lnTo>
                    <a:pt x="615" y="1109"/>
                  </a:lnTo>
                  <a:lnTo>
                    <a:pt x="560" y="1011"/>
                  </a:lnTo>
                  <a:lnTo>
                    <a:pt x="560" y="954"/>
                  </a:lnTo>
                  <a:lnTo>
                    <a:pt x="513" y="882"/>
                  </a:lnTo>
                  <a:lnTo>
                    <a:pt x="475" y="725"/>
                  </a:lnTo>
                  <a:lnTo>
                    <a:pt x="481" y="701"/>
                  </a:lnTo>
                  <a:lnTo>
                    <a:pt x="443" y="583"/>
                  </a:lnTo>
                  <a:lnTo>
                    <a:pt x="481" y="340"/>
                  </a:lnTo>
                  <a:lnTo>
                    <a:pt x="570" y="226"/>
                  </a:lnTo>
                  <a:lnTo>
                    <a:pt x="667" y="69"/>
                  </a:lnTo>
                  <a:lnTo>
                    <a:pt x="864" y="0"/>
                  </a:lnTo>
                  <a:lnTo>
                    <a:pt x="1011" y="121"/>
                  </a:lnTo>
                  <a:lnTo>
                    <a:pt x="1068" y="216"/>
                  </a:lnTo>
                  <a:lnTo>
                    <a:pt x="1151" y="265"/>
                  </a:lnTo>
                  <a:lnTo>
                    <a:pt x="1151" y="371"/>
                  </a:lnTo>
                  <a:lnTo>
                    <a:pt x="1160" y="430"/>
                  </a:lnTo>
                  <a:lnTo>
                    <a:pt x="1222" y="550"/>
                  </a:lnTo>
                  <a:lnTo>
                    <a:pt x="1173" y="714"/>
                  </a:lnTo>
                  <a:lnTo>
                    <a:pt x="1183" y="836"/>
                  </a:lnTo>
                  <a:lnTo>
                    <a:pt x="1135" y="954"/>
                  </a:lnTo>
                  <a:lnTo>
                    <a:pt x="1096" y="990"/>
                  </a:lnTo>
                  <a:lnTo>
                    <a:pt x="1096" y="1048"/>
                  </a:lnTo>
                  <a:lnTo>
                    <a:pt x="1051" y="1179"/>
                  </a:lnTo>
                  <a:lnTo>
                    <a:pt x="1019" y="1286"/>
                  </a:lnTo>
                  <a:lnTo>
                    <a:pt x="1112" y="1403"/>
                  </a:lnTo>
                  <a:lnTo>
                    <a:pt x="1276" y="1523"/>
                  </a:lnTo>
                  <a:lnTo>
                    <a:pt x="1447" y="1640"/>
                  </a:lnTo>
                  <a:lnTo>
                    <a:pt x="1525" y="1786"/>
                  </a:lnTo>
                  <a:lnTo>
                    <a:pt x="1549" y="1975"/>
                  </a:lnTo>
                  <a:lnTo>
                    <a:pt x="1546" y="2250"/>
                  </a:lnTo>
                  <a:lnTo>
                    <a:pt x="1543" y="2933"/>
                  </a:lnTo>
                  <a:lnTo>
                    <a:pt x="0" y="2641"/>
                  </a:lnTo>
                  <a:close/>
                </a:path>
              </a:pathLst>
            </a:custGeom>
            <a:solidFill>
              <a:srgbClr val="808080"/>
            </a:solidFill>
            <a:ln w="1588">
              <a:solidFill>
                <a:srgbClr val="808080"/>
              </a:solidFill>
              <a:round/>
              <a:headEnd/>
              <a:tailEnd/>
            </a:ln>
          </p:spPr>
          <p:txBody>
            <a:bodyPr/>
            <a:lstStyle/>
            <a:p>
              <a:endParaRPr lang="en-GB"/>
            </a:p>
          </p:txBody>
        </p:sp>
        <p:sp>
          <p:nvSpPr>
            <p:cNvPr id="19481" name="Freeform 26"/>
            <p:cNvSpPr>
              <a:spLocks/>
            </p:cNvSpPr>
            <p:nvPr/>
          </p:nvSpPr>
          <p:spPr bwMode="auto">
            <a:xfrm>
              <a:off x="1270" y="2379"/>
              <a:ext cx="753" cy="791"/>
            </a:xfrm>
            <a:custGeom>
              <a:avLst/>
              <a:gdLst>
                <a:gd name="T0" fmla="*/ 0 w 1507"/>
                <a:gd name="T1" fmla="*/ 0 h 2372"/>
                <a:gd name="T2" fmla="*/ 0 w 1507"/>
                <a:gd name="T3" fmla="*/ 0 h 2372"/>
                <a:gd name="T4" fmla="*/ 0 w 1507"/>
                <a:gd name="T5" fmla="*/ 0 h 2372"/>
                <a:gd name="T6" fmla="*/ 0 w 1507"/>
                <a:gd name="T7" fmla="*/ 0 h 2372"/>
                <a:gd name="T8" fmla="*/ 0 w 1507"/>
                <a:gd name="T9" fmla="*/ 0 h 2372"/>
                <a:gd name="T10" fmla="*/ 0 w 1507"/>
                <a:gd name="T11" fmla="*/ 0 h 2372"/>
                <a:gd name="T12" fmla="*/ 0 w 1507"/>
                <a:gd name="T13" fmla="*/ 0 h 2372"/>
                <a:gd name="T14" fmla="*/ 0 w 1507"/>
                <a:gd name="T15" fmla="*/ 0 h 2372"/>
                <a:gd name="T16" fmla="*/ 0 w 1507"/>
                <a:gd name="T17" fmla="*/ 0 h 2372"/>
                <a:gd name="T18" fmla="*/ 0 w 1507"/>
                <a:gd name="T19" fmla="*/ 0 h 2372"/>
                <a:gd name="T20" fmla="*/ 0 w 1507"/>
                <a:gd name="T21" fmla="*/ 0 h 2372"/>
                <a:gd name="T22" fmla="*/ 0 w 1507"/>
                <a:gd name="T23" fmla="*/ 0 h 2372"/>
                <a:gd name="T24" fmla="*/ 0 w 1507"/>
                <a:gd name="T25" fmla="*/ 0 h 2372"/>
                <a:gd name="T26" fmla="*/ 0 w 1507"/>
                <a:gd name="T27" fmla="*/ 0 h 2372"/>
                <a:gd name="T28" fmla="*/ 0 w 1507"/>
                <a:gd name="T29" fmla="*/ 0 h 2372"/>
                <a:gd name="T30" fmla="*/ 0 w 1507"/>
                <a:gd name="T31" fmla="*/ 0 h 2372"/>
                <a:gd name="T32" fmla="*/ 0 w 1507"/>
                <a:gd name="T33" fmla="*/ 0 h 2372"/>
                <a:gd name="T34" fmla="*/ 0 w 1507"/>
                <a:gd name="T35" fmla="*/ 0 h 2372"/>
                <a:gd name="T36" fmla="*/ 0 w 1507"/>
                <a:gd name="T37" fmla="*/ 0 h 2372"/>
                <a:gd name="T38" fmla="*/ 0 w 1507"/>
                <a:gd name="T39" fmla="*/ 0 h 2372"/>
                <a:gd name="T40" fmla="*/ 0 w 1507"/>
                <a:gd name="T41" fmla="*/ 0 h 2372"/>
                <a:gd name="T42" fmla="*/ 0 w 1507"/>
                <a:gd name="T43" fmla="*/ 0 h 2372"/>
                <a:gd name="T44" fmla="*/ 0 w 1507"/>
                <a:gd name="T45" fmla="*/ 0 h 2372"/>
                <a:gd name="T46" fmla="*/ 0 w 1507"/>
                <a:gd name="T47" fmla="*/ 0 h 2372"/>
                <a:gd name="T48" fmla="*/ 0 w 1507"/>
                <a:gd name="T49" fmla="*/ 0 h 2372"/>
                <a:gd name="T50" fmla="*/ 0 w 1507"/>
                <a:gd name="T51" fmla="*/ 0 h 2372"/>
                <a:gd name="T52" fmla="*/ 0 w 1507"/>
                <a:gd name="T53" fmla="*/ 0 h 2372"/>
                <a:gd name="T54" fmla="*/ 0 w 1507"/>
                <a:gd name="T55" fmla="*/ 0 h 2372"/>
                <a:gd name="T56" fmla="*/ 0 w 1507"/>
                <a:gd name="T57" fmla="*/ 0 h 2372"/>
                <a:gd name="T58" fmla="*/ 0 w 1507"/>
                <a:gd name="T59" fmla="*/ 0 h 2372"/>
                <a:gd name="T60" fmla="*/ 0 w 1507"/>
                <a:gd name="T61" fmla="*/ 0 h 2372"/>
                <a:gd name="T62" fmla="*/ 0 w 1507"/>
                <a:gd name="T63" fmla="*/ 0 h 2372"/>
                <a:gd name="T64" fmla="*/ 0 w 1507"/>
                <a:gd name="T65" fmla="*/ 0 h 2372"/>
                <a:gd name="T66" fmla="*/ 0 w 1507"/>
                <a:gd name="T67" fmla="*/ 0 h 2372"/>
                <a:gd name="T68" fmla="*/ 0 w 1507"/>
                <a:gd name="T69" fmla="*/ 0 h 2372"/>
                <a:gd name="T70" fmla="*/ 0 w 1507"/>
                <a:gd name="T71" fmla="*/ 0 h 2372"/>
                <a:gd name="T72" fmla="*/ 0 w 1507"/>
                <a:gd name="T73" fmla="*/ 0 h 2372"/>
                <a:gd name="T74" fmla="*/ 0 w 1507"/>
                <a:gd name="T75" fmla="*/ 0 h 2372"/>
                <a:gd name="T76" fmla="*/ 0 w 1507"/>
                <a:gd name="T77" fmla="*/ 0 h 237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507"/>
                <a:gd name="T118" fmla="*/ 0 h 2372"/>
                <a:gd name="T119" fmla="*/ 1507 w 1507"/>
                <a:gd name="T120" fmla="*/ 2372 h 237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507" h="2372">
                  <a:moveTo>
                    <a:pt x="0" y="2366"/>
                  </a:moveTo>
                  <a:lnTo>
                    <a:pt x="40" y="1865"/>
                  </a:lnTo>
                  <a:lnTo>
                    <a:pt x="97" y="1629"/>
                  </a:lnTo>
                  <a:lnTo>
                    <a:pt x="260" y="1501"/>
                  </a:lnTo>
                  <a:lnTo>
                    <a:pt x="421" y="1460"/>
                  </a:lnTo>
                  <a:lnTo>
                    <a:pt x="555" y="1401"/>
                  </a:lnTo>
                  <a:lnTo>
                    <a:pt x="609" y="1284"/>
                  </a:lnTo>
                  <a:lnTo>
                    <a:pt x="615" y="1105"/>
                  </a:lnTo>
                  <a:lnTo>
                    <a:pt x="559" y="1046"/>
                  </a:lnTo>
                  <a:lnTo>
                    <a:pt x="513" y="968"/>
                  </a:lnTo>
                  <a:lnTo>
                    <a:pt x="501" y="919"/>
                  </a:lnTo>
                  <a:lnTo>
                    <a:pt x="475" y="724"/>
                  </a:lnTo>
                  <a:lnTo>
                    <a:pt x="479" y="725"/>
                  </a:lnTo>
                  <a:lnTo>
                    <a:pt x="443" y="579"/>
                  </a:lnTo>
                  <a:lnTo>
                    <a:pt x="484" y="340"/>
                  </a:lnTo>
                  <a:lnTo>
                    <a:pt x="569" y="224"/>
                  </a:lnTo>
                  <a:lnTo>
                    <a:pt x="668" y="70"/>
                  </a:lnTo>
                  <a:lnTo>
                    <a:pt x="864" y="0"/>
                  </a:lnTo>
                  <a:lnTo>
                    <a:pt x="1019" y="87"/>
                  </a:lnTo>
                  <a:lnTo>
                    <a:pt x="1093" y="189"/>
                  </a:lnTo>
                  <a:lnTo>
                    <a:pt x="1154" y="259"/>
                  </a:lnTo>
                  <a:lnTo>
                    <a:pt x="1166" y="358"/>
                  </a:lnTo>
                  <a:lnTo>
                    <a:pt x="1211" y="431"/>
                  </a:lnTo>
                  <a:lnTo>
                    <a:pt x="1222" y="548"/>
                  </a:lnTo>
                  <a:lnTo>
                    <a:pt x="1176" y="712"/>
                  </a:lnTo>
                  <a:lnTo>
                    <a:pt x="1184" y="832"/>
                  </a:lnTo>
                  <a:lnTo>
                    <a:pt x="1138" y="951"/>
                  </a:lnTo>
                  <a:lnTo>
                    <a:pt x="1099" y="987"/>
                  </a:lnTo>
                  <a:lnTo>
                    <a:pt x="1099" y="1043"/>
                  </a:lnTo>
                  <a:lnTo>
                    <a:pt x="1009" y="1159"/>
                  </a:lnTo>
                  <a:lnTo>
                    <a:pt x="1032" y="1372"/>
                  </a:lnTo>
                  <a:lnTo>
                    <a:pt x="1128" y="1514"/>
                  </a:lnTo>
                  <a:lnTo>
                    <a:pt x="1278" y="1582"/>
                  </a:lnTo>
                  <a:lnTo>
                    <a:pt x="1444" y="1664"/>
                  </a:lnTo>
                  <a:lnTo>
                    <a:pt x="1493" y="1784"/>
                  </a:lnTo>
                  <a:lnTo>
                    <a:pt x="1502" y="2027"/>
                  </a:lnTo>
                  <a:lnTo>
                    <a:pt x="1507" y="2206"/>
                  </a:lnTo>
                  <a:lnTo>
                    <a:pt x="1502" y="2372"/>
                  </a:lnTo>
                  <a:lnTo>
                    <a:pt x="0" y="2366"/>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2" name="Freeform 27"/>
            <p:cNvSpPr>
              <a:spLocks/>
            </p:cNvSpPr>
            <p:nvPr/>
          </p:nvSpPr>
          <p:spPr bwMode="auto">
            <a:xfrm>
              <a:off x="576" y="2383"/>
              <a:ext cx="826" cy="794"/>
            </a:xfrm>
            <a:custGeom>
              <a:avLst/>
              <a:gdLst>
                <a:gd name="T0" fmla="*/ 0 w 1653"/>
                <a:gd name="T1" fmla="*/ 0 h 2380"/>
                <a:gd name="T2" fmla="*/ 0 w 1653"/>
                <a:gd name="T3" fmla="*/ 0 h 2380"/>
                <a:gd name="T4" fmla="*/ 0 w 1653"/>
                <a:gd name="T5" fmla="*/ 0 h 2380"/>
                <a:gd name="T6" fmla="*/ 0 w 1653"/>
                <a:gd name="T7" fmla="*/ 0 h 2380"/>
                <a:gd name="T8" fmla="*/ 0 w 1653"/>
                <a:gd name="T9" fmla="*/ 0 h 2380"/>
                <a:gd name="T10" fmla="*/ 0 w 1653"/>
                <a:gd name="T11" fmla="*/ 0 h 2380"/>
                <a:gd name="T12" fmla="*/ 0 w 1653"/>
                <a:gd name="T13" fmla="*/ 0 h 2380"/>
                <a:gd name="T14" fmla="*/ 0 w 1653"/>
                <a:gd name="T15" fmla="*/ 0 h 2380"/>
                <a:gd name="T16" fmla="*/ 0 w 1653"/>
                <a:gd name="T17" fmla="*/ 0 h 2380"/>
                <a:gd name="T18" fmla="*/ 0 w 1653"/>
                <a:gd name="T19" fmla="*/ 0 h 2380"/>
                <a:gd name="T20" fmla="*/ 0 w 1653"/>
                <a:gd name="T21" fmla="*/ 0 h 2380"/>
                <a:gd name="T22" fmla="*/ 0 w 1653"/>
                <a:gd name="T23" fmla="*/ 0 h 2380"/>
                <a:gd name="T24" fmla="*/ 0 w 1653"/>
                <a:gd name="T25" fmla="*/ 0 h 2380"/>
                <a:gd name="T26" fmla="*/ 0 w 1653"/>
                <a:gd name="T27" fmla="*/ 0 h 2380"/>
                <a:gd name="T28" fmla="*/ 0 w 1653"/>
                <a:gd name="T29" fmla="*/ 0 h 2380"/>
                <a:gd name="T30" fmla="*/ 0 w 1653"/>
                <a:gd name="T31" fmla="*/ 0 h 2380"/>
                <a:gd name="T32" fmla="*/ 0 w 1653"/>
                <a:gd name="T33" fmla="*/ 0 h 2380"/>
                <a:gd name="T34" fmla="*/ 0 w 1653"/>
                <a:gd name="T35" fmla="*/ 0 h 2380"/>
                <a:gd name="T36" fmla="*/ 0 w 1653"/>
                <a:gd name="T37" fmla="*/ 0 h 2380"/>
                <a:gd name="T38" fmla="*/ 0 w 1653"/>
                <a:gd name="T39" fmla="*/ 0 h 2380"/>
                <a:gd name="T40" fmla="*/ 0 w 1653"/>
                <a:gd name="T41" fmla="*/ 0 h 2380"/>
                <a:gd name="T42" fmla="*/ 0 w 1653"/>
                <a:gd name="T43" fmla="*/ 0 h 2380"/>
                <a:gd name="T44" fmla="*/ 0 w 1653"/>
                <a:gd name="T45" fmla="*/ 0 h 2380"/>
                <a:gd name="T46" fmla="*/ 0 w 1653"/>
                <a:gd name="T47" fmla="*/ 0 h 2380"/>
                <a:gd name="T48" fmla="*/ 0 w 1653"/>
                <a:gd name="T49" fmla="*/ 0 h 2380"/>
                <a:gd name="T50" fmla="*/ 0 w 1653"/>
                <a:gd name="T51" fmla="*/ 0 h 2380"/>
                <a:gd name="T52" fmla="*/ 0 w 1653"/>
                <a:gd name="T53" fmla="*/ 0 h 2380"/>
                <a:gd name="T54" fmla="*/ 0 w 1653"/>
                <a:gd name="T55" fmla="*/ 0 h 2380"/>
                <a:gd name="T56" fmla="*/ 0 w 1653"/>
                <a:gd name="T57" fmla="*/ 0 h 2380"/>
                <a:gd name="T58" fmla="*/ 0 w 1653"/>
                <a:gd name="T59" fmla="*/ 0 h 2380"/>
                <a:gd name="T60" fmla="*/ 0 w 1653"/>
                <a:gd name="T61" fmla="*/ 0 h 2380"/>
                <a:gd name="T62" fmla="*/ 0 w 1653"/>
                <a:gd name="T63" fmla="*/ 0 h 2380"/>
                <a:gd name="T64" fmla="*/ 0 w 1653"/>
                <a:gd name="T65" fmla="*/ 0 h 2380"/>
                <a:gd name="T66" fmla="*/ 0 w 1653"/>
                <a:gd name="T67" fmla="*/ 0 h 2380"/>
                <a:gd name="T68" fmla="*/ 0 w 1653"/>
                <a:gd name="T69" fmla="*/ 0 h 2380"/>
                <a:gd name="T70" fmla="*/ 0 w 1653"/>
                <a:gd name="T71" fmla="*/ 0 h 2380"/>
                <a:gd name="T72" fmla="*/ 0 w 1653"/>
                <a:gd name="T73" fmla="*/ 0 h 2380"/>
                <a:gd name="T74" fmla="*/ 0 w 1653"/>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3"/>
                <a:gd name="T115" fmla="*/ 0 h 2380"/>
                <a:gd name="T116" fmla="*/ 1653 w 1653"/>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3" h="2380">
                  <a:moveTo>
                    <a:pt x="0" y="2380"/>
                  </a:moveTo>
                  <a:lnTo>
                    <a:pt x="34" y="1839"/>
                  </a:lnTo>
                  <a:lnTo>
                    <a:pt x="82" y="1712"/>
                  </a:lnTo>
                  <a:lnTo>
                    <a:pt x="153" y="1528"/>
                  </a:lnTo>
                  <a:lnTo>
                    <a:pt x="237" y="1508"/>
                  </a:lnTo>
                  <a:lnTo>
                    <a:pt x="400" y="1473"/>
                  </a:lnTo>
                  <a:lnTo>
                    <a:pt x="478" y="1427"/>
                  </a:lnTo>
                  <a:lnTo>
                    <a:pt x="548" y="1365"/>
                  </a:lnTo>
                  <a:lnTo>
                    <a:pt x="573" y="1208"/>
                  </a:lnTo>
                  <a:lnTo>
                    <a:pt x="495" y="997"/>
                  </a:lnTo>
                  <a:lnTo>
                    <a:pt x="440" y="975"/>
                  </a:lnTo>
                  <a:lnTo>
                    <a:pt x="393" y="747"/>
                  </a:lnTo>
                  <a:lnTo>
                    <a:pt x="425" y="686"/>
                  </a:lnTo>
                  <a:lnTo>
                    <a:pt x="409" y="464"/>
                  </a:lnTo>
                  <a:lnTo>
                    <a:pt x="418" y="246"/>
                  </a:lnTo>
                  <a:lnTo>
                    <a:pt x="472" y="163"/>
                  </a:lnTo>
                  <a:lnTo>
                    <a:pt x="588" y="19"/>
                  </a:lnTo>
                  <a:lnTo>
                    <a:pt x="681" y="0"/>
                  </a:lnTo>
                  <a:lnTo>
                    <a:pt x="806" y="0"/>
                  </a:lnTo>
                  <a:lnTo>
                    <a:pt x="899" y="57"/>
                  </a:lnTo>
                  <a:lnTo>
                    <a:pt x="977" y="163"/>
                  </a:lnTo>
                  <a:lnTo>
                    <a:pt x="1032" y="345"/>
                  </a:lnTo>
                  <a:lnTo>
                    <a:pt x="1046" y="496"/>
                  </a:lnTo>
                  <a:lnTo>
                    <a:pt x="1047" y="631"/>
                  </a:lnTo>
                  <a:lnTo>
                    <a:pt x="1093" y="653"/>
                  </a:lnTo>
                  <a:lnTo>
                    <a:pt x="1079" y="865"/>
                  </a:lnTo>
                  <a:lnTo>
                    <a:pt x="1012" y="903"/>
                  </a:lnTo>
                  <a:lnTo>
                    <a:pt x="993" y="1030"/>
                  </a:lnTo>
                  <a:lnTo>
                    <a:pt x="968" y="1179"/>
                  </a:lnTo>
                  <a:lnTo>
                    <a:pt x="984" y="1296"/>
                  </a:lnTo>
                  <a:lnTo>
                    <a:pt x="1070" y="1368"/>
                  </a:lnTo>
                  <a:lnTo>
                    <a:pt x="1186" y="1413"/>
                  </a:lnTo>
                  <a:lnTo>
                    <a:pt x="1351" y="1447"/>
                  </a:lnTo>
                  <a:lnTo>
                    <a:pt x="1468" y="1462"/>
                  </a:lnTo>
                  <a:lnTo>
                    <a:pt x="1531" y="1579"/>
                  </a:lnTo>
                  <a:lnTo>
                    <a:pt x="1578" y="1687"/>
                  </a:lnTo>
                  <a:lnTo>
                    <a:pt x="1653" y="2353"/>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3" name="Freeform 28"/>
            <p:cNvSpPr>
              <a:spLocks/>
            </p:cNvSpPr>
            <p:nvPr/>
          </p:nvSpPr>
          <p:spPr bwMode="auto">
            <a:xfrm>
              <a:off x="4013" y="2188"/>
              <a:ext cx="781" cy="992"/>
            </a:xfrm>
            <a:custGeom>
              <a:avLst/>
              <a:gdLst>
                <a:gd name="T0" fmla="*/ 1 w 1562"/>
                <a:gd name="T1" fmla="*/ 0 h 2975"/>
                <a:gd name="T2" fmla="*/ 0 w 1562"/>
                <a:gd name="T3" fmla="*/ 0 h 2975"/>
                <a:gd name="T4" fmla="*/ 1 w 1562"/>
                <a:gd name="T5" fmla="*/ 0 h 2975"/>
                <a:gd name="T6" fmla="*/ 1 w 1562"/>
                <a:gd name="T7" fmla="*/ 0 h 2975"/>
                <a:gd name="T8" fmla="*/ 1 w 1562"/>
                <a:gd name="T9" fmla="*/ 0 h 2975"/>
                <a:gd name="T10" fmla="*/ 1 w 1562"/>
                <a:gd name="T11" fmla="*/ 0 h 2975"/>
                <a:gd name="T12" fmla="*/ 1 w 1562"/>
                <a:gd name="T13" fmla="*/ 0 h 2975"/>
                <a:gd name="T14" fmla="*/ 1 w 1562"/>
                <a:gd name="T15" fmla="*/ 0 h 2975"/>
                <a:gd name="T16" fmla="*/ 1 w 1562"/>
                <a:gd name="T17" fmla="*/ 0 h 2975"/>
                <a:gd name="T18" fmla="*/ 1 w 1562"/>
                <a:gd name="T19" fmla="*/ 0 h 2975"/>
                <a:gd name="T20" fmla="*/ 1 w 1562"/>
                <a:gd name="T21" fmla="*/ 0 h 2975"/>
                <a:gd name="T22" fmla="*/ 1 w 1562"/>
                <a:gd name="T23" fmla="*/ 0 h 2975"/>
                <a:gd name="T24" fmla="*/ 1 w 1562"/>
                <a:gd name="T25" fmla="*/ 0 h 2975"/>
                <a:gd name="T26" fmla="*/ 1 w 1562"/>
                <a:gd name="T27" fmla="*/ 0 h 2975"/>
                <a:gd name="T28" fmla="*/ 1 w 1562"/>
                <a:gd name="T29" fmla="*/ 0 h 2975"/>
                <a:gd name="T30" fmla="*/ 1 w 1562"/>
                <a:gd name="T31" fmla="*/ 0 h 2975"/>
                <a:gd name="T32" fmla="*/ 1 w 1562"/>
                <a:gd name="T33" fmla="*/ 0 h 2975"/>
                <a:gd name="T34" fmla="*/ 1 w 1562"/>
                <a:gd name="T35" fmla="*/ 0 h 2975"/>
                <a:gd name="T36" fmla="*/ 1 w 1562"/>
                <a:gd name="T37" fmla="*/ 0 h 2975"/>
                <a:gd name="T38" fmla="*/ 1 w 1562"/>
                <a:gd name="T39" fmla="*/ 0 h 2975"/>
                <a:gd name="T40" fmla="*/ 1 w 1562"/>
                <a:gd name="T41" fmla="*/ 0 h 2975"/>
                <a:gd name="T42" fmla="*/ 1 w 1562"/>
                <a:gd name="T43" fmla="*/ 0 h 2975"/>
                <a:gd name="T44" fmla="*/ 1 w 1562"/>
                <a:gd name="T45" fmla="*/ 0 h 2975"/>
                <a:gd name="T46" fmla="*/ 1 w 1562"/>
                <a:gd name="T47" fmla="*/ 0 h 2975"/>
                <a:gd name="T48" fmla="*/ 1 w 1562"/>
                <a:gd name="T49" fmla="*/ 0 h 2975"/>
                <a:gd name="T50" fmla="*/ 1 w 1562"/>
                <a:gd name="T51" fmla="*/ 0 h 2975"/>
                <a:gd name="T52" fmla="*/ 1 w 1562"/>
                <a:gd name="T53" fmla="*/ 0 h 2975"/>
                <a:gd name="T54" fmla="*/ 1 w 1562"/>
                <a:gd name="T55" fmla="*/ 0 h 2975"/>
                <a:gd name="T56" fmla="*/ 1 w 1562"/>
                <a:gd name="T57" fmla="*/ 0 h 2975"/>
                <a:gd name="T58" fmla="*/ 1 w 1562"/>
                <a:gd name="T59" fmla="*/ 0 h 2975"/>
                <a:gd name="T60" fmla="*/ 1 w 1562"/>
                <a:gd name="T61" fmla="*/ 0 h 2975"/>
                <a:gd name="T62" fmla="*/ 1 w 1562"/>
                <a:gd name="T63" fmla="*/ 0 h 2975"/>
                <a:gd name="T64" fmla="*/ 1 w 1562"/>
                <a:gd name="T65" fmla="*/ 0 h 2975"/>
                <a:gd name="T66" fmla="*/ 1 w 1562"/>
                <a:gd name="T67" fmla="*/ 0 h 2975"/>
                <a:gd name="T68" fmla="*/ 1 w 1562"/>
                <a:gd name="T69" fmla="*/ 0 h 2975"/>
                <a:gd name="T70" fmla="*/ 1 w 1562"/>
                <a:gd name="T71" fmla="*/ 0 h 297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62"/>
                <a:gd name="T109" fmla="*/ 0 h 2975"/>
                <a:gd name="T110" fmla="*/ 1562 w 1562"/>
                <a:gd name="T111" fmla="*/ 2975 h 297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62" h="2975">
                  <a:moveTo>
                    <a:pt x="30" y="2946"/>
                  </a:moveTo>
                  <a:lnTo>
                    <a:pt x="17" y="2910"/>
                  </a:lnTo>
                  <a:lnTo>
                    <a:pt x="7" y="2816"/>
                  </a:lnTo>
                  <a:lnTo>
                    <a:pt x="0" y="2527"/>
                  </a:lnTo>
                  <a:lnTo>
                    <a:pt x="13" y="2049"/>
                  </a:lnTo>
                  <a:lnTo>
                    <a:pt x="30" y="1934"/>
                  </a:lnTo>
                  <a:lnTo>
                    <a:pt x="56" y="1827"/>
                  </a:lnTo>
                  <a:lnTo>
                    <a:pt x="129" y="1758"/>
                  </a:lnTo>
                  <a:lnTo>
                    <a:pt x="258" y="1658"/>
                  </a:lnTo>
                  <a:lnTo>
                    <a:pt x="464" y="1489"/>
                  </a:lnTo>
                  <a:lnTo>
                    <a:pt x="441" y="1454"/>
                  </a:lnTo>
                  <a:lnTo>
                    <a:pt x="367" y="1394"/>
                  </a:lnTo>
                  <a:lnTo>
                    <a:pt x="290" y="1329"/>
                  </a:lnTo>
                  <a:lnTo>
                    <a:pt x="253" y="1280"/>
                  </a:lnTo>
                  <a:lnTo>
                    <a:pt x="259" y="1262"/>
                  </a:lnTo>
                  <a:lnTo>
                    <a:pt x="274" y="1258"/>
                  </a:lnTo>
                  <a:lnTo>
                    <a:pt x="288" y="1255"/>
                  </a:lnTo>
                  <a:lnTo>
                    <a:pt x="294" y="1238"/>
                  </a:lnTo>
                  <a:lnTo>
                    <a:pt x="293" y="1217"/>
                  </a:lnTo>
                  <a:lnTo>
                    <a:pt x="290" y="1204"/>
                  </a:lnTo>
                  <a:lnTo>
                    <a:pt x="279" y="1196"/>
                  </a:lnTo>
                  <a:lnTo>
                    <a:pt x="273" y="1190"/>
                  </a:lnTo>
                  <a:lnTo>
                    <a:pt x="272" y="1178"/>
                  </a:lnTo>
                  <a:lnTo>
                    <a:pt x="273" y="1155"/>
                  </a:lnTo>
                  <a:lnTo>
                    <a:pt x="302" y="970"/>
                  </a:lnTo>
                  <a:lnTo>
                    <a:pt x="317" y="866"/>
                  </a:lnTo>
                  <a:lnTo>
                    <a:pt x="321" y="823"/>
                  </a:lnTo>
                  <a:lnTo>
                    <a:pt x="323" y="788"/>
                  </a:lnTo>
                  <a:lnTo>
                    <a:pt x="302" y="650"/>
                  </a:lnTo>
                  <a:lnTo>
                    <a:pt x="290" y="576"/>
                  </a:lnTo>
                  <a:lnTo>
                    <a:pt x="286" y="544"/>
                  </a:lnTo>
                  <a:lnTo>
                    <a:pt x="285" y="514"/>
                  </a:lnTo>
                  <a:lnTo>
                    <a:pt x="315" y="351"/>
                  </a:lnTo>
                  <a:lnTo>
                    <a:pt x="365" y="198"/>
                  </a:lnTo>
                  <a:lnTo>
                    <a:pt x="448" y="79"/>
                  </a:lnTo>
                  <a:lnTo>
                    <a:pt x="500" y="27"/>
                  </a:lnTo>
                  <a:lnTo>
                    <a:pt x="548" y="0"/>
                  </a:lnTo>
                  <a:lnTo>
                    <a:pt x="577" y="13"/>
                  </a:lnTo>
                  <a:lnTo>
                    <a:pt x="607" y="37"/>
                  </a:lnTo>
                  <a:lnTo>
                    <a:pt x="688" y="82"/>
                  </a:lnTo>
                  <a:lnTo>
                    <a:pt x="718" y="71"/>
                  </a:lnTo>
                  <a:lnTo>
                    <a:pt x="746" y="61"/>
                  </a:lnTo>
                  <a:lnTo>
                    <a:pt x="791" y="92"/>
                  </a:lnTo>
                  <a:lnTo>
                    <a:pt x="843" y="154"/>
                  </a:lnTo>
                  <a:lnTo>
                    <a:pt x="923" y="292"/>
                  </a:lnTo>
                  <a:lnTo>
                    <a:pt x="969" y="448"/>
                  </a:lnTo>
                  <a:lnTo>
                    <a:pt x="1004" y="615"/>
                  </a:lnTo>
                  <a:lnTo>
                    <a:pt x="1047" y="950"/>
                  </a:lnTo>
                  <a:lnTo>
                    <a:pt x="1055" y="1215"/>
                  </a:lnTo>
                  <a:lnTo>
                    <a:pt x="1059" y="1307"/>
                  </a:lnTo>
                  <a:lnTo>
                    <a:pt x="1061" y="1358"/>
                  </a:lnTo>
                  <a:lnTo>
                    <a:pt x="1061" y="1381"/>
                  </a:lnTo>
                  <a:lnTo>
                    <a:pt x="1060" y="1404"/>
                  </a:lnTo>
                  <a:lnTo>
                    <a:pt x="1053" y="1434"/>
                  </a:lnTo>
                  <a:lnTo>
                    <a:pt x="1047" y="1472"/>
                  </a:lnTo>
                  <a:lnTo>
                    <a:pt x="1091" y="1537"/>
                  </a:lnTo>
                  <a:lnTo>
                    <a:pt x="1149" y="1586"/>
                  </a:lnTo>
                  <a:lnTo>
                    <a:pt x="1295" y="1707"/>
                  </a:lnTo>
                  <a:lnTo>
                    <a:pt x="1549" y="2224"/>
                  </a:lnTo>
                  <a:lnTo>
                    <a:pt x="1556" y="2331"/>
                  </a:lnTo>
                  <a:lnTo>
                    <a:pt x="1550" y="2347"/>
                  </a:lnTo>
                  <a:lnTo>
                    <a:pt x="1549" y="2379"/>
                  </a:lnTo>
                  <a:lnTo>
                    <a:pt x="1549" y="2405"/>
                  </a:lnTo>
                  <a:lnTo>
                    <a:pt x="1549" y="2441"/>
                  </a:lnTo>
                  <a:lnTo>
                    <a:pt x="1559" y="2761"/>
                  </a:lnTo>
                  <a:lnTo>
                    <a:pt x="1562" y="2901"/>
                  </a:lnTo>
                  <a:lnTo>
                    <a:pt x="1562" y="2926"/>
                  </a:lnTo>
                  <a:lnTo>
                    <a:pt x="1561" y="2945"/>
                  </a:lnTo>
                  <a:lnTo>
                    <a:pt x="1555" y="2962"/>
                  </a:lnTo>
                  <a:lnTo>
                    <a:pt x="756" y="2975"/>
                  </a:lnTo>
                  <a:lnTo>
                    <a:pt x="362" y="2971"/>
                  </a:lnTo>
                  <a:lnTo>
                    <a:pt x="30" y="2946"/>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4" name="Freeform 29"/>
            <p:cNvSpPr>
              <a:spLocks/>
            </p:cNvSpPr>
            <p:nvPr/>
          </p:nvSpPr>
          <p:spPr bwMode="auto">
            <a:xfrm>
              <a:off x="4455" y="2384"/>
              <a:ext cx="826" cy="793"/>
            </a:xfrm>
            <a:custGeom>
              <a:avLst/>
              <a:gdLst>
                <a:gd name="T0" fmla="*/ 0 w 1654"/>
                <a:gd name="T1" fmla="*/ 0 h 2380"/>
                <a:gd name="T2" fmla="*/ 0 w 1654"/>
                <a:gd name="T3" fmla="*/ 0 h 2380"/>
                <a:gd name="T4" fmla="*/ 0 w 1654"/>
                <a:gd name="T5" fmla="*/ 0 h 2380"/>
                <a:gd name="T6" fmla="*/ 0 w 1654"/>
                <a:gd name="T7" fmla="*/ 0 h 2380"/>
                <a:gd name="T8" fmla="*/ 0 w 1654"/>
                <a:gd name="T9" fmla="*/ 0 h 2380"/>
                <a:gd name="T10" fmla="*/ 0 w 1654"/>
                <a:gd name="T11" fmla="*/ 0 h 2380"/>
                <a:gd name="T12" fmla="*/ 0 w 1654"/>
                <a:gd name="T13" fmla="*/ 0 h 2380"/>
                <a:gd name="T14" fmla="*/ 0 w 1654"/>
                <a:gd name="T15" fmla="*/ 0 h 2380"/>
                <a:gd name="T16" fmla="*/ 0 w 1654"/>
                <a:gd name="T17" fmla="*/ 0 h 2380"/>
                <a:gd name="T18" fmla="*/ 0 w 1654"/>
                <a:gd name="T19" fmla="*/ 0 h 2380"/>
                <a:gd name="T20" fmla="*/ 0 w 1654"/>
                <a:gd name="T21" fmla="*/ 0 h 2380"/>
                <a:gd name="T22" fmla="*/ 0 w 1654"/>
                <a:gd name="T23" fmla="*/ 0 h 2380"/>
                <a:gd name="T24" fmla="*/ 0 w 1654"/>
                <a:gd name="T25" fmla="*/ 0 h 2380"/>
                <a:gd name="T26" fmla="*/ 0 w 1654"/>
                <a:gd name="T27" fmla="*/ 0 h 2380"/>
                <a:gd name="T28" fmla="*/ 0 w 1654"/>
                <a:gd name="T29" fmla="*/ 0 h 2380"/>
                <a:gd name="T30" fmla="*/ 0 w 1654"/>
                <a:gd name="T31" fmla="*/ 0 h 2380"/>
                <a:gd name="T32" fmla="*/ 0 w 1654"/>
                <a:gd name="T33" fmla="*/ 0 h 2380"/>
                <a:gd name="T34" fmla="*/ 0 w 1654"/>
                <a:gd name="T35" fmla="*/ 0 h 2380"/>
                <a:gd name="T36" fmla="*/ 0 w 1654"/>
                <a:gd name="T37" fmla="*/ 0 h 2380"/>
                <a:gd name="T38" fmla="*/ 0 w 1654"/>
                <a:gd name="T39" fmla="*/ 0 h 2380"/>
                <a:gd name="T40" fmla="*/ 0 w 1654"/>
                <a:gd name="T41" fmla="*/ 0 h 2380"/>
                <a:gd name="T42" fmla="*/ 0 w 1654"/>
                <a:gd name="T43" fmla="*/ 0 h 2380"/>
                <a:gd name="T44" fmla="*/ 0 w 1654"/>
                <a:gd name="T45" fmla="*/ 0 h 2380"/>
                <a:gd name="T46" fmla="*/ 0 w 1654"/>
                <a:gd name="T47" fmla="*/ 0 h 2380"/>
                <a:gd name="T48" fmla="*/ 0 w 1654"/>
                <a:gd name="T49" fmla="*/ 0 h 2380"/>
                <a:gd name="T50" fmla="*/ 0 w 1654"/>
                <a:gd name="T51" fmla="*/ 0 h 2380"/>
                <a:gd name="T52" fmla="*/ 0 w 1654"/>
                <a:gd name="T53" fmla="*/ 0 h 2380"/>
                <a:gd name="T54" fmla="*/ 0 w 1654"/>
                <a:gd name="T55" fmla="*/ 0 h 2380"/>
                <a:gd name="T56" fmla="*/ 0 w 1654"/>
                <a:gd name="T57" fmla="*/ 0 h 2380"/>
                <a:gd name="T58" fmla="*/ 0 w 1654"/>
                <a:gd name="T59" fmla="*/ 0 h 2380"/>
                <a:gd name="T60" fmla="*/ 0 w 1654"/>
                <a:gd name="T61" fmla="*/ 0 h 2380"/>
                <a:gd name="T62" fmla="*/ 0 w 1654"/>
                <a:gd name="T63" fmla="*/ 0 h 2380"/>
                <a:gd name="T64" fmla="*/ 0 w 1654"/>
                <a:gd name="T65" fmla="*/ 0 h 2380"/>
                <a:gd name="T66" fmla="*/ 0 w 1654"/>
                <a:gd name="T67" fmla="*/ 0 h 2380"/>
                <a:gd name="T68" fmla="*/ 0 w 1654"/>
                <a:gd name="T69" fmla="*/ 0 h 2380"/>
                <a:gd name="T70" fmla="*/ 0 w 1654"/>
                <a:gd name="T71" fmla="*/ 0 h 2380"/>
                <a:gd name="T72" fmla="*/ 0 w 1654"/>
                <a:gd name="T73" fmla="*/ 0 h 2380"/>
                <a:gd name="T74" fmla="*/ 0 w 1654"/>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4"/>
                <a:gd name="T115" fmla="*/ 0 h 2380"/>
                <a:gd name="T116" fmla="*/ 1654 w 1654"/>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4" h="2380">
                  <a:moveTo>
                    <a:pt x="0" y="2380"/>
                  </a:moveTo>
                  <a:lnTo>
                    <a:pt x="34" y="1838"/>
                  </a:lnTo>
                  <a:lnTo>
                    <a:pt x="82" y="1711"/>
                  </a:lnTo>
                  <a:lnTo>
                    <a:pt x="154" y="1528"/>
                  </a:lnTo>
                  <a:lnTo>
                    <a:pt x="238" y="1508"/>
                  </a:lnTo>
                  <a:lnTo>
                    <a:pt x="400" y="1473"/>
                  </a:lnTo>
                  <a:lnTo>
                    <a:pt x="478" y="1427"/>
                  </a:lnTo>
                  <a:lnTo>
                    <a:pt x="548" y="1365"/>
                  </a:lnTo>
                  <a:lnTo>
                    <a:pt x="573" y="1207"/>
                  </a:lnTo>
                  <a:lnTo>
                    <a:pt x="495" y="996"/>
                  </a:lnTo>
                  <a:lnTo>
                    <a:pt x="440" y="975"/>
                  </a:lnTo>
                  <a:lnTo>
                    <a:pt x="393" y="746"/>
                  </a:lnTo>
                  <a:lnTo>
                    <a:pt x="426" y="686"/>
                  </a:lnTo>
                  <a:lnTo>
                    <a:pt x="409" y="463"/>
                  </a:lnTo>
                  <a:lnTo>
                    <a:pt x="419" y="245"/>
                  </a:lnTo>
                  <a:lnTo>
                    <a:pt x="473" y="163"/>
                  </a:lnTo>
                  <a:lnTo>
                    <a:pt x="588" y="18"/>
                  </a:lnTo>
                  <a:lnTo>
                    <a:pt x="681" y="0"/>
                  </a:lnTo>
                  <a:lnTo>
                    <a:pt x="806" y="0"/>
                  </a:lnTo>
                  <a:lnTo>
                    <a:pt x="899" y="56"/>
                  </a:lnTo>
                  <a:lnTo>
                    <a:pt x="978" y="163"/>
                  </a:lnTo>
                  <a:lnTo>
                    <a:pt x="1032" y="345"/>
                  </a:lnTo>
                  <a:lnTo>
                    <a:pt x="1046" y="495"/>
                  </a:lnTo>
                  <a:lnTo>
                    <a:pt x="1047" y="631"/>
                  </a:lnTo>
                  <a:lnTo>
                    <a:pt x="1093" y="653"/>
                  </a:lnTo>
                  <a:lnTo>
                    <a:pt x="1079" y="865"/>
                  </a:lnTo>
                  <a:lnTo>
                    <a:pt x="1013" y="902"/>
                  </a:lnTo>
                  <a:lnTo>
                    <a:pt x="993" y="1029"/>
                  </a:lnTo>
                  <a:lnTo>
                    <a:pt x="969" y="1178"/>
                  </a:lnTo>
                  <a:lnTo>
                    <a:pt x="984" y="1295"/>
                  </a:lnTo>
                  <a:lnTo>
                    <a:pt x="1071" y="1367"/>
                  </a:lnTo>
                  <a:lnTo>
                    <a:pt x="1186" y="1412"/>
                  </a:lnTo>
                  <a:lnTo>
                    <a:pt x="1351" y="1447"/>
                  </a:lnTo>
                  <a:lnTo>
                    <a:pt x="1469" y="1461"/>
                  </a:lnTo>
                  <a:lnTo>
                    <a:pt x="1531" y="1578"/>
                  </a:lnTo>
                  <a:lnTo>
                    <a:pt x="1578" y="1687"/>
                  </a:lnTo>
                  <a:lnTo>
                    <a:pt x="1654" y="2352"/>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5" name="Freeform 30"/>
            <p:cNvSpPr>
              <a:spLocks/>
            </p:cNvSpPr>
            <p:nvPr/>
          </p:nvSpPr>
          <p:spPr bwMode="auto">
            <a:xfrm>
              <a:off x="3609" y="2463"/>
              <a:ext cx="849" cy="708"/>
            </a:xfrm>
            <a:custGeom>
              <a:avLst/>
              <a:gdLst>
                <a:gd name="T0" fmla="*/ 0 w 1697"/>
                <a:gd name="T1" fmla="*/ 0 h 2123"/>
                <a:gd name="T2" fmla="*/ 1 w 1697"/>
                <a:gd name="T3" fmla="*/ 0 h 2123"/>
                <a:gd name="T4" fmla="*/ 1 w 1697"/>
                <a:gd name="T5" fmla="*/ 0 h 2123"/>
                <a:gd name="T6" fmla="*/ 1 w 1697"/>
                <a:gd name="T7" fmla="*/ 0 h 2123"/>
                <a:gd name="T8" fmla="*/ 1 w 1697"/>
                <a:gd name="T9" fmla="*/ 0 h 2123"/>
                <a:gd name="T10" fmla="*/ 1 w 1697"/>
                <a:gd name="T11" fmla="*/ 0 h 2123"/>
                <a:gd name="T12" fmla="*/ 1 w 1697"/>
                <a:gd name="T13" fmla="*/ 0 h 2123"/>
                <a:gd name="T14" fmla="*/ 1 w 1697"/>
                <a:gd name="T15" fmla="*/ 0 h 2123"/>
                <a:gd name="T16" fmla="*/ 1 w 1697"/>
                <a:gd name="T17" fmla="*/ 0 h 2123"/>
                <a:gd name="T18" fmla="*/ 1 w 1697"/>
                <a:gd name="T19" fmla="*/ 0 h 2123"/>
                <a:gd name="T20" fmla="*/ 1 w 1697"/>
                <a:gd name="T21" fmla="*/ 0 h 2123"/>
                <a:gd name="T22" fmla="*/ 1 w 1697"/>
                <a:gd name="T23" fmla="*/ 0 h 2123"/>
                <a:gd name="T24" fmla="*/ 1 w 1697"/>
                <a:gd name="T25" fmla="*/ 0 h 2123"/>
                <a:gd name="T26" fmla="*/ 1 w 1697"/>
                <a:gd name="T27" fmla="*/ 0 h 2123"/>
                <a:gd name="T28" fmla="*/ 1 w 1697"/>
                <a:gd name="T29" fmla="*/ 0 h 2123"/>
                <a:gd name="T30" fmla="*/ 1 w 1697"/>
                <a:gd name="T31" fmla="*/ 0 h 2123"/>
                <a:gd name="T32" fmla="*/ 1 w 1697"/>
                <a:gd name="T33" fmla="*/ 0 h 2123"/>
                <a:gd name="T34" fmla="*/ 1 w 1697"/>
                <a:gd name="T35" fmla="*/ 0 h 2123"/>
                <a:gd name="T36" fmla="*/ 1 w 1697"/>
                <a:gd name="T37" fmla="*/ 0 h 2123"/>
                <a:gd name="T38" fmla="*/ 1 w 1697"/>
                <a:gd name="T39" fmla="*/ 0 h 2123"/>
                <a:gd name="T40" fmla="*/ 1 w 1697"/>
                <a:gd name="T41" fmla="*/ 0 h 2123"/>
                <a:gd name="T42" fmla="*/ 1 w 1697"/>
                <a:gd name="T43" fmla="*/ 0 h 2123"/>
                <a:gd name="T44" fmla="*/ 1 w 1697"/>
                <a:gd name="T45" fmla="*/ 0 h 2123"/>
                <a:gd name="T46" fmla="*/ 1 w 1697"/>
                <a:gd name="T47" fmla="*/ 0 h 2123"/>
                <a:gd name="T48" fmla="*/ 1 w 1697"/>
                <a:gd name="T49" fmla="*/ 0 h 2123"/>
                <a:gd name="T50" fmla="*/ 1 w 1697"/>
                <a:gd name="T51" fmla="*/ 0 h 2123"/>
                <a:gd name="T52" fmla="*/ 1 w 1697"/>
                <a:gd name="T53" fmla="*/ 0 h 2123"/>
                <a:gd name="T54" fmla="*/ 1 w 1697"/>
                <a:gd name="T55" fmla="*/ 0 h 2123"/>
                <a:gd name="T56" fmla="*/ 1 w 1697"/>
                <a:gd name="T57" fmla="*/ 0 h 2123"/>
                <a:gd name="T58" fmla="*/ 1 w 1697"/>
                <a:gd name="T59" fmla="*/ 0 h 2123"/>
                <a:gd name="T60" fmla="*/ 1 w 1697"/>
                <a:gd name="T61" fmla="*/ 0 h 2123"/>
                <a:gd name="T62" fmla="*/ 1 w 1697"/>
                <a:gd name="T63" fmla="*/ 0 h 2123"/>
                <a:gd name="T64" fmla="*/ 1 w 1697"/>
                <a:gd name="T65" fmla="*/ 0 h 2123"/>
                <a:gd name="T66" fmla="*/ 1 w 1697"/>
                <a:gd name="T67" fmla="*/ 0 h 2123"/>
                <a:gd name="T68" fmla="*/ 1 w 1697"/>
                <a:gd name="T69" fmla="*/ 0 h 2123"/>
                <a:gd name="T70" fmla="*/ 1 w 1697"/>
                <a:gd name="T71" fmla="*/ 0 h 2123"/>
                <a:gd name="T72" fmla="*/ 1 w 1697"/>
                <a:gd name="T73" fmla="*/ 0 h 2123"/>
                <a:gd name="T74" fmla="*/ 1 w 1697"/>
                <a:gd name="T75" fmla="*/ 0 h 2123"/>
                <a:gd name="T76" fmla="*/ 0 w 1697"/>
                <a:gd name="T77" fmla="*/ 0 h 212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697"/>
                <a:gd name="T118" fmla="*/ 0 h 2123"/>
                <a:gd name="T119" fmla="*/ 1697 w 1697"/>
                <a:gd name="T120" fmla="*/ 2123 h 2123"/>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697" h="2123">
                  <a:moveTo>
                    <a:pt x="0" y="2119"/>
                  </a:moveTo>
                  <a:lnTo>
                    <a:pt x="45" y="1670"/>
                  </a:lnTo>
                  <a:lnTo>
                    <a:pt x="108" y="1459"/>
                  </a:lnTo>
                  <a:lnTo>
                    <a:pt x="292" y="1343"/>
                  </a:lnTo>
                  <a:lnTo>
                    <a:pt x="473" y="1307"/>
                  </a:lnTo>
                  <a:lnTo>
                    <a:pt x="624" y="1255"/>
                  </a:lnTo>
                  <a:lnTo>
                    <a:pt x="685" y="1150"/>
                  </a:lnTo>
                  <a:lnTo>
                    <a:pt x="692" y="989"/>
                  </a:lnTo>
                  <a:lnTo>
                    <a:pt x="628" y="936"/>
                  </a:lnTo>
                  <a:lnTo>
                    <a:pt x="577" y="867"/>
                  </a:lnTo>
                  <a:lnTo>
                    <a:pt x="564" y="823"/>
                  </a:lnTo>
                  <a:lnTo>
                    <a:pt x="534" y="649"/>
                  </a:lnTo>
                  <a:lnTo>
                    <a:pt x="538" y="650"/>
                  </a:lnTo>
                  <a:lnTo>
                    <a:pt x="498" y="519"/>
                  </a:lnTo>
                  <a:lnTo>
                    <a:pt x="544" y="305"/>
                  </a:lnTo>
                  <a:lnTo>
                    <a:pt x="640" y="201"/>
                  </a:lnTo>
                  <a:lnTo>
                    <a:pt x="752" y="62"/>
                  </a:lnTo>
                  <a:lnTo>
                    <a:pt x="973" y="0"/>
                  </a:lnTo>
                  <a:lnTo>
                    <a:pt x="1147" y="78"/>
                  </a:lnTo>
                  <a:lnTo>
                    <a:pt x="1230" y="169"/>
                  </a:lnTo>
                  <a:lnTo>
                    <a:pt x="1299" y="231"/>
                  </a:lnTo>
                  <a:lnTo>
                    <a:pt x="1312" y="321"/>
                  </a:lnTo>
                  <a:lnTo>
                    <a:pt x="1363" y="386"/>
                  </a:lnTo>
                  <a:lnTo>
                    <a:pt x="1376" y="490"/>
                  </a:lnTo>
                  <a:lnTo>
                    <a:pt x="1323" y="638"/>
                  </a:lnTo>
                  <a:lnTo>
                    <a:pt x="1333" y="745"/>
                  </a:lnTo>
                  <a:lnTo>
                    <a:pt x="1282" y="851"/>
                  </a:lnTo>
                  <a:lnTo>
                    <a:pt x="1238" y="884"/>
                  </a:lnTo>
                  <a:lnTo>
                    <a:pt x="1238" y="934"/>
                  </a:lnTo>
                  <a:lnTo>
                    <a:pt x="1136" y="1037"/>
                  </a:lnTo>
                  <a:lnTo>
                    <a:pt x="1162" y="1229"/>
                  </a:lnTo>
                  <a:lnTo>
                    <a:pt x="1269" y="1355"/>
                  </a:lnTo>
                  <a:lnTo>
                    <a:pt x="1439" y="1415"/>
                  </a:lnTo>
                  <a:lnTo>
                    <a:pt x="1625" y="1491"/>
                  </a:lnTo>
                  <a:lnTo>
                    <a:pt x="1680" y="1597"/>
                  </a:lnTo>
                  <a:lnTo>
                    <a:pt x="1692" y="1814"/>
                  </a:lnTo>
                  <a:lnTo>
                    <a:pt x="1697" y="1974"/>
                  </a:lnTo>
                  <a:lnTo>
                    <a:pt x="1692" y="2123"/>
                  </a:lnTo>
                  <a:lnTo>
                    <a:pt x="0" y="2119"/>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6" name="Text Box 31"/>
            <p:cNvSpPr txBox="1">
              <a:spLocks noChangeArrowheads="1"/>
            </p:cNvSpPr>
            <p:nvPr/>
          </p:nvSpPr>
          <p:spPr bwMode="auto">
            <a:xfrm>
              <a:off x="573" y="3013"/>
              <a:ext cx="4699" cy="377"/>
            </a:xfrm>
            <a:prstGeom prst="rect">
              <a:avLst/>
            </a:prstGeom>
            <a:solidFill>
              <a:srgbClr val="DADCE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marL="171450" indent="-17145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buClr>
                  <a:schemeClr val="accent1"/>
                </a:buClr>
                <a:buFont typeface="Wingdings" charset="0"/>
                <a:buNone/>
              </a:pPr>
              <a:r>
                <a:rPr lang="en-US" sz="2800">
                  <a:latin typeface="Amaze" charset="0"/>
                </a:rPr>
                <a:t>Questions?</a:t>
              </a:r>
            </a:p>
          </p:txBody>
        </p:sp>
      </p:grpSp>
    </p:spTree>
    <p:extLst>
      <p:ext uri="{BB962C8B-B14F-4D97-AF65-F5344CB8AC3E}">
        <p14:creationId xmlns:p14="http://schemas.microsoft.com/office/powerpoint/2010/main" val="35512573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3074" name="Picture 2" descr="C:\Users\Tayyab\Desktop\gwallacelf\17.jpg"/>
          <p:cNvPicPr>
            <a:picLocks noChangeAspect="1" noChangeArrowheads="1"/>
          </p:cNvPicPr>
          <p:nvPr/>
        </p:nvPicPr>
        <p:blipFill rotWithShape="1">
          <a:blip r:embed="rId3"/>
          <a:srcRect b="32570"/>
          <a:stretch/>
        </p:blipFill>
        <p:spPr bwMode="auto">
          <a:xfrm>
            <a:off x="1502585" y="1148217"/>
            <a:ext cx="6193615" cy="2026058"/>
          </a:xfrm>
          <a:prstGeom prst="rect">
            <a:avLst/>
          </a:prstGeom>
          <a:noFill/>
        </p:spPr>
      </p:pic>
    </p:spTree>
    <p:extLst>
      <p:ext uri="{BB962C8B-B14F-4D97-AF65-F5344CB8AC3E}">
        <p14:creationId xmlns:p14="http://schemas.microsoft.com/office/powerpoint/2010/main" val="140881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A1F4B08-556E-4FF9-B3F0-E3FD5D03A0A3}"/>
              </a:ext>
            </a:extLst>
          </p:cNvPr>
          <p:cNvSpPr>
            <a:spLocks noGrp="1"/>
          </p:cNvSpPr>
          <p:nvPr>
            <p:ph type="title"/>
          </p:nvPr>
        </p:nvSpPr>
        <p:spPr>
          <a:xfrm>
            <a:off x="354035" y="275691"/>
            <a:ext cx="8520599" cy="572699"/>
          </a:xfrm>
        </p:spPr>
        <p:txBody>
          <a:bodyPr/>
          <a:lstStyle/>
          <a:p>
            <a:r>
              <a:rPr lang="en-US" sz="2800" spc="-20" dirty="0">
                <a:solidFill>
                  <a:schemeClr val="bg1"/>
                </a:solidFill>
                <a:latin typeface="Open Sans Light" pitchFamily="34" charset="0"/>
              </a:rPr>
              <a:t>TODAY’S GUESTS</a:t>
            </a:r>
          </a:p>
        </p:txBody>
      </p:sp>
      <p:sp>
        <p:nvSpPr>
          <p:cNvPr id="3" name="Slide Number Placeholder 2">
            <a:extLst>
              <a:ext uri="{FF2B5EF4-FFF2-40B4-BE49-F238E27FC236}">
                <a16:creationId xmlns="" xmlns:a16="http://schemas.microsoft.com/office/drawing/2014/main" id="{102C984B-1545-42D5-A9D3-CCCE40F3083D}"/>
              </a:ext>
            </a:extLst>
          </p:cNvPr>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2</a:t>
            </a:fld>
            <a:endParaRPr lang="en-US" sz="1000" b="0" i="0" u="none" strike="noStrike" cap="none" dirty="0">
              <a:solidFill>
                <a:srgbClr val="434343"/>
              </a:solidFill>
              <a:latin typeface="Arial"/>
              <a:ea typeface="Arial"/>
              <a:cs typeface="Arial"/>
              <a:sym typeface="Arial"/>
            </a:endParaRPr>
          </a:p>
        </p:txBody>
      </p:sp>
      <p:sp>
        <p:nvSpPr>
          <p:cNvPr id="6" name="Rectangle 5">
            <a:extLst>
              <a:ext uri="{FF2B5EF4-FFF2-40B4-BE49-F238E27FC236}">
                <a16:creationId xmlns="" xmlns:a16="http://schemas.microsoft.com/office/drawing/2014/main" id="{AF8AA229-486C-420B-8EDD-EAFCC12B901A}"/>
              </a:ext>
            </a:extLst>
          </p:cNvPr>
          <p:cNvSpPr/>
          <p:nvPr/>
        </p:nvSpPr>
        <p:spPr>
          <a:xfrm>
            <a:off x="3467566" y="3061636"/>
            <a:ext cx="1809212" cy="738664"/>
          </a:xfrm>
          <a:prstGeom prst="rect">
            <a:avLst/>
          </a:prstGeom>
        </p:spPr>
        <p:txBody>
          <a:bodyPr wrap="square">
            <a:spAutoFit/>
          </a:bodyPr>
          <a:lstStyle/>
          <a:p>
            <a:pPr lvl="0" algn="ctr" eaLnBrk="0" fontAlgn="base" hangingPunct="0">
              <a:spcBef>
                <a:spcPct val="0"/>
              </a:spcBef>
              <a:spcAft>
                <a:spcPct val="0"/>
              </a:spcAft>
            </a:pPr>
            <a:r>
              <a:rPr lang="en-US" altLang="en-US" dirty="0" err="1">
                <a:solidFill>
                  <a:srgbClr val="4A4A4A"/>
                </a:solidFill>
                <a:latin typeface="Georgia" panose="02040502050405020303" pitchFamily="18" charset="0"/>
              </a:rPr>
              <a:t>Ferd</a:t>
            </a:r>
            <a:r>
              <a:rPr lang="en-US" altLang="en-US" dirty="0">
                <a:solidFill>
                  <a:srgbClr val="4A4A4A"/>
                </a:solidFill>
                <a:latin typeface="Georgia" panose="02040502050405020303" pitchFamily="18" charset="0"/>
              </a:rPr>
              <a:t> Scheepers, </a:t>
            </a:r>
            <a:endParaRPr lang="en-US" altLang="en-US" sz="400" dirty="0">
              <a:solidFill>
                <a:schemeClr val="tx1"/>
              </a:solidFill>
            </a:endParaRPr>
          </a:p>
          <a:p>
            <a:pPr lvl="0" algn="ctr" eaLnBrk="0" fontAlgn="base" hangingPunct="0">
              <a:spcBef>
                <a:spcPct val="0"/>
              </a:spcBef>
              <a:spcAft>
                <a:spcPct val="0"/>
              </a:spcAft>
            </a:pPr>
            <a:r>
              <a:rPr lang="en-US" altLang="en-US" dirty="0">
                <a:solidFill>
                  <a:srgbClr val="4A4A4A"/>
                </a:solidFill>
                <a:latin typeface="Georgia" panose="02040502050405020303" pitchFamily="18" charset="0"/>
              </a:rPr>
              <a:t>Chief Information Architect at ING</a:t>
            </a:r>
            <a:endParaRPr lang="en-US" altLang="en-US" sz="400" dirty="0">
              <a:solidFill>
                <a:schemeClr val="tx1"/>
              </a:solidFill>
            </a:endParaRPr>
          </a:p>
        </p:txBody>
      </p:sp>
      <p:pic>
        <p:nvPicPr>
          <p:cNvPr id="1026" name="Picture 2" descr="Ferd Scheepers">
            <a:extLst>
              <a:ext uri="{FF2B5EF4-FFF2-40B4-BE49-F238E27FC236}">
                <a16:creationId xmlns="" xmlns:a16="http://schemas.microsoft.com/office/drawing/2014/main" id="{87AFF7FD-5A4E-47CE-81C8-F25E857C36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7566" y="1123802"/>
            <a:ext cx="1809211" cy="18092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4" name="Rectangle 3">
            <a:extLst>
              <a:ext uri="{FF2B5EF4-FFF2-40B4-BE49-F238E27FC236}">
                <a16:creationId xmlns="" xmlns:a16="http://schemas.microsoft.com/office/drawing/2014/main" id="{CF975A45-3778-4045-8827-F3518F071F71}"/>
              </a:ext>
            </a:extLst>
          </p:cNvPr>
          <p:cNvSpPr/>
          <p:nvPr/>
        </p:nvSpPr>
        <p:spPr>
          <a:xfrm>
            <a:off x="461196" y="3061636"/>
            <a:ext cx="2268396" cy="738664"/>
          </a:xfrm>
          <a:prstGeom prst="rect">
            <a:avLst/>
          </a:prstGeom>
        </p:spPr>
        <p:txBody>
          <a:bodyPr wrap="square">
            <a:spAutoFit/>
          </a:bodyPr>
          <a:lstStyle/>
          <a:p>
            <a:pPr algn="ctr" eaLnBrk="0" fontAlgn="base" hangingPunct="0">
              <a:spcBef>
                <a:spcPct val="0"/>
              </a:spcBef>
              <a:spcAft>
                <a:spcPct val="0"/>
              </a:spcAft>
            </a:pPr>
            <a:r>
              <a:rPr lang="en-US" dirty="0">
                <a:solidFill>
                  <a:srgbClr val="4A4A4A"/>
                </a:solidFill>
                <a:latin typeface="Georgia" panose="02040502050405020303" pitchFamily="18" charset="0"/>
              </a:rPr>
              <a:t>Mandy </a:t>
            </a:r>
            <a:r>
              <a:rPr lang="en-US" dirty="0" err="1">
                <a:solidFill>
                  <a:srgbClr val="4A4A4A"/>
                </a:solidFill>
                <a:latin typeface="Georgia" panose="02040502050405020303" pitchFamily="18" charset="0"/>
              </a:rPr>
              <a:t>Chessell</a:t>
            </a:r>
            <a:r>
              <a:rPr lang="en-US" dirty="0">
                <a:solidFill>
                  <a:srgbClr val="4A4A4A"/>
                </a:solidFill>
                <a:latin typeface="Georgia" panose="02040502050405020303" pitchFamily="18" charset="0"/>
              </a:rPr>
              <a:t>,</a:t>
            </a:r>
            <a:br>
              <a:rPr lang="en-US" dirty="0">
                <a:solidFill>
                  <a:srgbClr val="4A4A4A"/>
                </a:solidFill>
                <a:latin typeface="Georgia" panose="02040502050405020303" pitchFamily="18" charset="0"/>
              </a:rPr>
            </a:br>
            <a:r>
              <a:rPr lang="en-US" dirty="0">
                <a:solidFill>
                  <a:srgbClr val="4A4A4A"/>
                </a:solidFill>
                <a:latin typeface="Georgia" panose="02040502050405020303" pitchFamily="18" charset="0"/>
              </a:rPr>
              <a:t>IBM Distinguished Engineer</a:t>
            </a:r>
          </a:p>
        </p:txBody>
      </p:sp>
      <p:pic>
        <p:nvPicPr>
          <p:cNvPr id="1028" name="Picture 4" descr="Mandy Chessell">
            <a:extLst>
              <a:ext uri="{FF2B5EF4-FFF2-40B4-BE49-F238E27FC236}">
                <a16:creationId xmlns="" xmlns:a16="http://schemas.microsoft.com/office/drawing/2014/main" id="{4F51BA22-3F85-4C74-ACCB-63DA395A78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506" y="1102794"/>
            <a:ext cx="1827777" cy="182777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10" name="Picture 2" descr="https://dataworkssummit.com/munich-2017/wp-content/uploads/2017/03/SriNew.jpg">
            <a:extLst>
              <a:ext uri="{FF2B5EF4-FFF2-40B4-BE49-F238E27FC236}">
                <a16:creationId xmlns="" xmlns:a16="http://schemas.microsoft.com/office/drawing/2014/main" id="{BB67B7AB-695F-4CD5-A335-F2AC91BBF324}"/>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6235060" y="1123850"/>
            <a:ext cx="1453158" cy="180672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7" name="Rectangle 6">
            <a:extLst>
              <a:ext uri="{FF2B5EF4-FFF2-40B4-BE49-F238E27FC236}">
                <a16:creationId xmlns="" xmlns:a16="http://schemas.microsoft.com/office/drawing/2014/main" id="{F932B954-CCE0-449C-B1D9-2E1459C8E4FB}"/>
              </a:ext>
            </a:extLst>
          </p:cNvPr>
          <p:cNvSpPr/>
          <p:nvPr/>
        </p:nvSpPr>
        <p:spPr>
          <a:xfrm>
            <a:off x="5697337" y="3086258"/>
            <a:ext cx="2528603" cy="781752"/>
          </a:xfrm>
          <a:prstGeom prst="rect">
            <a:avLst/>
          </a:prstGeom>
        </p:spPr>
        <p:txBody>
          <a:bodyPr wrap="square">
            <a:spAutoFit/>
          </a:bodyPr>
          <a:lstStyle/>
          <a:p>
            <a:pPr algn="ctr">
              <a:spcBef>
                <a:spcPts val="480"/>
              </a:spcBef>
            </a:pPr>
            <a:r>
              <a:rPr lang="en-US" dirty="0">
                <a:solidFill>
                  <a:srgbClr val="4A4A4A"/>
                </a:solidFill>
                <a:latin typeface="Georgia" panose="02040502050405020303" pitchFamily="18" charset="0"/>
              </a:rPr>
              <a:t>Srikanth Venkat</a:t>
            </a:r>
          </a:p>
          <a:p>
            <a:pPr algn="ctr">
              <a:spcBef>
                <a:spcPct val="20000"/>
              </a:spcBef>
            </a:pPr>
            <a:r>
              <a:rPr lang="en-US" dirty="0">
                <a:solidFill>
                  <a:srgbClr val="4A4A4A"/>
                </a:solidFill>
                <a:latin typeface="Georgia" panose="02040502050405020303" pitchFamily="18" charset="0"/>
              </a:rPr>
              <a:t>Sr. Director of Product Management, Hortonworks</a:t>
            </a:r>
          </a:p>
        </p:txBody>
      </p:sp>
      <p:sp>
        <p:nvSpPr>
          <p:cNvPr id="11" name="Rectangle 10">
            <a:extLst>
              <a:ext uri="{FF2B5EF4-FFF2-40B4-BE49-F238E27FC236}">
                <a16:creationId xmlns="" xmlns:a16="http://schemas.microsoft.com/office/drawing/2014/main" id="{D61A0385-A03E-4BB6-B925-3193AAB03FAB}"/>
              </a:ext>
            </a:extLst>
          </p:cNvPr>
          <p:cNvSpPr/>
          <p:nvPr/>
        </p:nvSpPr>
        <p:spPr>
          <a:xfrm>
            <a:off x="681506" y="4094356"/>
            <a:ext cx="5229286" cy="566309"/>
          </a:xfrm>
          <a:prstGeom prst="rect">
            <a:avLst/>
          </a:prstGeom>
        </p:spPr>
        <p:txBody>
          <a:bodyPr wrap="square">
            <a:spAutoFit/>
          </a:bodyPr>
          <a:lstStyle/>
          <a:p>
            <a:pPr>
              <a:spcBef>
                <a:spcPts val="480"/>
              </a:spcBef>
            </a:pPr>
            <a:r>
              <a:rPr lang="en-US" dirty="0">
                <a:solidFill>
                  <a:srgbClr val="4A4A4A"/>
                </a:solidFill>
                <a:latin typeface="Georgia" panose="02040502050405020303" pitchFamily="18" charset="0"/>
              </a:rPr>
              <a:t>Moderator:</a:t>
            </a:r>
          </a:p>
          <a:p>
            <a:pPr>
              <a:spcBef>
                <a:spcPct val="20000"/>
              </a:spcBef>
            </a:pPr>
            <a:r>
              <a:rPr lang="en-US" dirty="0">
                <a:solidFill>
                  <a:srgbClr val="4A4A4A"/>
                </a:solidFill>
                <a:latin typeface="Georgia" panose="02040502050405020303" pitchFamily="18" charset="0"/>
              </a:rPr>
              <a:t>John </a:t>
            </a:r>
            <a:r>
              <a:rPr lang="en-US" dirty="0" err="1">
                <a:solidFill>
                  <a:srgbClr val="4A4A4A"/>
                </a:solidFill>
                <a:latin typeface="Georgia" panose="02040502050405020303" pitchFamily="18" charset="0"/>
              </a:rPr>
              <a:t>Mertic</a:t>
            </a:r>
            <a:r>
              <a:rPr lang="en-US" dirty="0">
                <a:solidFill>
                  <a:srgbClr val="4A4A4A"/>
                </a:solidFill>
                <a:latin typeface="Georgia" panose="02040502050405020303" pitchFamily="18" charset="0"/>
              </a:rPr>
              <a:t>, Director of Program Management, </a:t>
            </a:r>
            <a:r>
              <a:rPr lang="en-US" dirty="0" err="1">
                <a:solidFill>
                  <a:srgbClr val="4A4A4A"/>
                </a:solidFill>
                <a:latin typeface="Georgia" panose="02040502050405020303" pitchFamily="18" charset="0"/>
              </a:rPr>
              <a:t>ODPi</a:t>
            </a:r>
            <a:endParaRPr lang="en-US" dirty="0">
              <a:solidFill>
                <a:srgbClr val="4A4A4A"/>
              </a:solidFill>
              <a:latin typeface="Georgia" panose="02040502050405020303" pitchFamily="18" charset="0"/>
            </a:endParaRPr>
          </a:p>
        </p:txBody>
      </p:sp>
    </p:spTree>
    <p:extLst>
      <p:ext uri="{BB962C8B-B14F-4D97-AF65-F5344CB8AC3E}">
        <p14:creationId xmlns:p14="http://schemas.microsoft.com/office/powerpoint/2010/main" val="1347611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456" y="274151"/>
            <a:ext cx="8520599" cy="564772"/>
          </a:xfrm>
        </p:spPr>
        <p:txBody>
          <a:bodyPr/>
          <a:lstStyle/>
          <a:p>
            <a:r>
              <a:rPr lang="en-GB" sz="2800" spc="-20" dirty="0">
                <a:solidFill>
                  <a:schemeClr val="bg1"/>
                </a:solidFill>
                <a:latin typeface="Open Sans Light" pitchFamily="34" charset="0"/>
              </a:rPr>
              <a:t>IMAGINE </a:t>
            </a:r>
            <a:r>
              <a:rPr lang="is-IS" sz="2800" spc="-20" dirty="0">
                <a:solidFill>
                  <a:schemeClr val="bg1"/>
                </a:solidFill>
                <a:latin typeface="Open Sans Light" pitchFamily="34" charset="0"/>
              </a:rPr>
              <a:t>…</a:t>
            </a:r>
            <a:endParaRPr lang="en-GB" sz="2800" spc="-20" dirty="0">
              <a:solidFill>
                <a:schemeClr val="bg1"/>
              </a:solidFill>
              <a:latin typeface="Open Sans Light" pitchFamily="34" charset="0"/>
            </a:endParaRPr>
          </a:p>
        </p:txBody>
      </p:sp>
      <p:sp>
        <p:nvSpPr>
          <p:cNvPr id="3" name="Content Placeholder 2"/>
          <p:cNvSpPr>
            <a:spLocks noGrp="1"/>
          </p:cNvSpPr>
          <p:nvPr>
            <p:ph type="body" idx="1"/>
          </p:nvPr>
        </p:nvSpPr>
        <p:spPr>
          <a:xfrm>
            <a:off x="311146" y="1204912"/>
            <a:ext cx="5920713" cy="3182030"/>
          </a:xfrm>
        </p:spPr>
        <p:txBody>
          <a:bodyPr>
            <a:normAutofit/>
          </a:bodyPr>
          <a:lstStyle/>
          <a:p>
            <a:r>
              <a:rPr lang="en-GB" sz="2400" dirty="0"/>
              <a:t>An enterprise data catalogue that lists all of your data, where it is located, its origin (lineage), owner, structure, meaning, classification and quality</a:t>
            </a:r>
          </a:p>
          <a:p>
            <a:r>
              <a:rPr lang="en-GB" sz="2400" dirty="0"/>
              <a:t>No matter where the data resides</a:t>
            </a:r>
          </a:p>
          <a:p>
            <a:endParaRPr lang="en-GB" sz="2400" dirty="0"/>
          </a:p>
        </p:txBody>
      </p:sp>
      <p:grpSp>
        <p:nvGrpSpPr>
          <p:cNvPr id="4" name="Group 3"/>
          <p:cNvGrpSpPr/>
          <p:nvPr/>
        </p:nvGrpSpPr>
        <p:grpSpPr>
          <a:xfrm>
            <a:off x="6907285" y="2564877"/>
            <a:ext cx="1160032" cy="929955"/>
            <a:chOff x="5454524" y="2009903"/>
            <a:chExt cx="1160032" cy="929955"/>
          </a:xfrm>
        </p:grpSpPr>
        <p:sp>
          <p:nvSpPr>
            <p:cNvPr id="5" name="Can 4"/>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 name="Multidocument 5"/>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cxnSp>
        <p:nvCxnSpPr>
          <p:cNvPr id="14" name="Straight Connector 13"/>
          <p:cNvCxnSpPr>
            <a:stCxn id="40" idx="2"/>
            <a:endCxn id="5" idx="1"/>
          </p:cNvCxnSpPr>
          <p:nvPr/>
        </p:nvCxnSpPr>
        <p:spPr bwMode="auto">
          <a:xfrm>
            <a:off x="7487127" y="2133514"/>
            <a:ext cx="183" cy="431362"/>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36" name="Group 35"/>
          <p:cNvGrpSpPr/>
          <p:nvPr/>
        </p:nvGrpSpPr>
        <p:grpSpPr>
          <a:xfrm>
            <a:off x="6817241" y="1329222"/>
            <a:ext cx="1339754" cy="804299"/>
            <a:chOff x="6424509" y="864237"/>
            <a:chExt cx="1339754" cy="804299"/>
          </a:xfrm>
        </p:grpSpPr>
        <p:grpSp>
          <p:nvGrpSpPr>
            <p:cNvPr id="37" name="Group 36"/>
            <p:cNvGrpSpPr/>
            <p:nvPr/>
          </p:nvGrpSpPr>
          <p:grpSpPr>
            <a:xfrm>
              <a:off x="6424509" y="864237"/>
              <a:ext cx="1339754" cy="804299"/>
              <a:chOff x="4469034" y="1141802"/>
              <a:chExt cx="1270000" cy="566737"/>
            </a:xfrm>
          </p:grpSpPr>
          <p:sp>
            <p:nvSpPr>
              <p:cNvPr id="40" name="Rectangle 39"/>
              <p:cNvSpPr/>
              <p:nvPr/>
            </p:nvSpPr>
            <p:spPr bwMode="auto">
              <a:xfrm>
                <a:off x="4469034" y="1141802"/>
                <a:ext cx="1270000" cy="566737"/>
              </a:xfrm>
              <a:prstGeom prst="rect">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rgbClr val="1F497D"/>
                  </a:solidFill>
                  <a:latin typeface="Calibri"/>
                  <a:cs typeface="Calibri"/>
                </a:endParaRPr>
              </a:p>
            </p:txBody>
          </p:sp>
          <p:sp>
            <p:nvSpPr>
              <p:cNvPr id="41" name="Rounded Rectangle 40"/>
              <p:cNvSpPr/>
              <p:nvPr/>
            </p:nvSpPr>
            <p:spPr bwMode="auto">
              <a:xfrm>
                <a:off x="4542059" y="1183473"/>
                <a:ext cx="1123950" cy="469106"/>
              </a:xfrm>
              <a:prstGeom prst="round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rgbClr val="1F497D"/>
                  </a:solidFill>
                  <a:latin typeface="Calibri"/>
                  <a:cs typeface="Calibri"/>
                </a:endParaRPr>
              </a:p>
            </p:txBody>
          </p:sp>
        </p:grpSp>
        <p:sp>
          <p:nvSpPr>
            <p:cNvPr id="38" name="Rectangle 37"/>
            <p:cNvSpPr/>
            <p:nvPr/>
          </p:nvSpPr>
          <p:spPr>
            <a:xfrm>
              <a:off x="6758817" y="1079303"/>
              <a:ext cx="681037" cy="91679"/>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rgbClr val="1F497D"/>
                </a:solidFill>
                <a:latin typeface="Calibri"/>
                <a:cs typeface="Calibri"/>
              </a:endParaRPr>
            </a:p>
          </p:txBody>
        </p:sp>
        <p:sp>
          <p:nvSpPr>
            <p:cNvPr id="39" name="Rounded Rectangle 38"/>
            <p:cNvSpPr/>
            <p:nvPr/>
          </p:nvSpPr>
          <p:spPr>
            <a:xfrm>
              <a:off x="6959556" y="1369214"/>
              <a:ext cx="310009" cy="149993"/>
            </a:xfrm>
            <a:prstGeom prst="round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800" dirty="0">
                  <a:solidFill>
                    <a:srgbClr val="EEECE1"/>
                  </a:solidFill>
                  <a:latin typeface="Calibri"/>
                  <a:cs typeface="Calibri"/>
                </a:rPr>
                <a:t>Search</a:t>
              </a:r>
            </a:p>
          </p:txBody>
        </p:sp>
      </p:grpSp>
    </p:spTree>
    <p:extLst>
      <p:ext uri="{BB962C8B-B14F-4D97-AF65-F5344CB8AC3E}">
        <p14:creationId xmlns:p14="http://schemas.microsoft.com/office/powerpoint/2010/main" val="1846836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311146" y="3368584"/>
            <a:ext cx="8521153" cy="1416445"/>
          </a:xfrm>
        </p:spPr>
        <p:txBody>
          <a:bodyPr>
            <a:normAutofit/>
          </a:bodyPr>
          <a:lstStyle/>
          <a:p>
            <a:pPr marL="0" indent="0">
              <a:buNone/>
            </a:pPr>
            <a:r>
              <a:rPr lang="en-GB">
                <a:solidFill>
                  <a:schemeClr val="bg1"/>
                </a:solidFill>
              </a:rPr>
              <a:t>New tools </a:t>
            </a:r>
            <a:r>
              <a:rPr lang="en-GB" dirty="0">
                <a:solidFill>
                  <a:schemeClr val="bg1"/>
                </a:solidFill>
              </a:rPr>
              <a:t>from any vendor connect to your data catalogue out of the box</a:t>
            </a:r>
          </a:p>
          <a:p>
            <a:pPr marL="0" indent="0">
              <a:buNone/>
            </a:pPr>
            <a:r>
              <a:rPr lang="en-GB" dirty="0">
                <a:solidFill>
                  <a:schemeClr val="bg1"/>
                </a:solidFill>
              </a:rPr>
              <a:t>No vendor lock-in and no expensive population of yet another proprietary, siloed metadata repository</a:t>
            </a:r>
          </a:p>
        </p:txBody>
      </p:sp>
      <p:grpSp>
        <p:nvGrpSpPr>
          <p:cNvPr id="4" name="Group 6"/>
          <p:cNvGrpSpPr>
            <a:grpSpLocks/>
          </p:cNvGrpSpPr>
          <p:nvPr/>
        </p:nvGrpSpPr>
        <p:grpSpPr bwMode="auto">
          <a:xfrm>
            <a:off x="4935970" y="1069446"/>
            <a:ext cx="1230313" cy="863600"/>
            <a:chOff x="5530107" y="3733058"/>
            <a:chExt cx="1229360" cy="863600"/>
          </a:xfrm>
        </p:grpSpPr>
        <p:sp>
          <p:nvSpPr>
            <p:cNvPr id="5" name="Rectangle 4"/>
            <p:cNvSpPr/>
            <p:nvPr/>
          </p:nvSpPr>
          <p:spPr>
            <a:xfrm>
              <a:off x="5530107" y="3733058"/>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 name="Rectangle 5"/>
            <p:cNvSpPr/>
            <p:nvPr/>
          </p:nvSpPr>
          <p:spPr>
            <a:xfrm>
              <a:off x="5580868" y="3774333"/>
              <a:ext cx="1137356"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7" name="Rectangle 6"/>
            <p:cNvSpPr/>
            <p:nvPr/>
          </p:nvSpPr>
          <p:spPr>
            <a:xfrm>
              <a:off x="5590385" y="3885458"/>
              <a:ext cx="274425"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 name="Rectangle 7"/>
            <p:cNvSpPr/>
            <p:nvPr/>
          </p:nvSpPr>
          <p:spPr>
            <a:xfrm>
              <a:off x="5896536" y="3885458"/>
              <a:ext cx="815343" cy="65563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 name="Rectangle 8"/>
            <p:cNvSpPr/>
            <p:nvPr/>
          </p:nvSpPr>
          <p:spPr>
            <a:xfrm>
              <a:off x="5650664" y="39378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 name="Rectangle 9"/>
            <p:cNvSpPr/>
            <p:nvPr/>
          </p:nvSpPr>
          <p:spPr>
            <a:xfrm>
              <a:off x="5952055" y="3942608"/>
              <a:ext cx="656716" cy="12541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 name="Rectangle 10"/>
            <p:cNvSpPr/>
            <p:nvPr/>
          </p:nvSpPr>
          <p:spPr>
            <a:xfrm>
              <a:off x="6018678" y="4315671"/>
              <a:ext cx="344221" cy="1476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 name="Rectangle 11"/>
            <p:cNvSpPr/>
            <p:nvPr/>
          </p:nvSpPr>
          <p:spPr>
            <a:xfrm>
              <a:off x="5959987" y="3956896"/>
              <a:ext cx="191938" cy="49847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 name="Rectangle 12"/>
            <p:cNvSpPr/>
            <p:nvPr/>
          </p:nvSpPr>
          <p:spPr>
            <a:xfrm>
              <a:off x="6193168" y="4134696"/>
              <a:ext cx="407672" cy="1238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 name="Rectangle 13"/>
            <p:cNvSpPr/>
            <p:nvPr/>
          </p:nvSpPr>
          <p:spPr>
            <a:xfrm>
              <a:off x="5650664" y="4061671"/>
              <a:ext cx="155454" cy="682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 name="Rectangle 14"/>
            <p:cNvSpPr/>
            <p:nvPr/>
          </p:nvSpPr>
          <p:spPr>
            <a:xfrm>
              <a:off x="5650664" y="418390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 name="Rectangle 15"/>
            <p:cNvSpPr/>
            <p:nvPr/>
          </p:nvSpPr>
          <p:spPr>
            <a:xfrm>
              <a:off x="6207445" y="43950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 name="Rectangle 16"/>
            <p:cNvSpPr/>
            <p:nvPr/>
          </p:nvSpPr>
          <p:spPr>
            <a:xfrm>
              <a:off x="5650664" y="4307733"/>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 name="Rectangle 17"/>
            <p:cNvSpPr/>
            <p:nvPr/>
          </p:nvSpPr>
          <p:spPr>
            <a:xfrm>
              <a:off x="6434281" y="4399808"/>
              <a:ext cx="155454" cy="682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 name="Rectangle 18"/>
            <p:cNvSpPr/>
            <p:nvPr/>
          </p:nvSpPr>
          <p:spPr>
            <a:xfrm>
              <a:off x="6426350" y="430455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20" name="Rectangle 19"/>
          <p:cNvSpPr/>
          <p:nvPr/>
        </p:nvSpPr>
        <p:spPr>
          <a:xfrm>
            <a:off x="3618098" y="1074210"/>
            <a:ext cx="1244600" cy="87471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1" name="Rectangle 20"/>
          <p:cNvSpPr/>
          <p:nvPr/>
        </p:nvSpPr>
        <p:spPr>
          <a:xfrm>
            <a:off x="3994335" y="1194858"/>
            <a:ext cx="503238" cy="482600"/>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2" name="Rectangle 21"/>
          <p:cNvSpPr/>
          <p:nvPr/>
        </p:nvSpPr>
        <p:spPr bwMode="auto">
          <a:xfrm>
            <a:off x="3633991" y="1109142"/>
            <a:ext cx="1216025" cy="73025"/>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3" name="Rectangle 22"/>
          <p:cNvSpPr/>
          <p:nvPr/>
        </p:nvSpPr>
        <p:spPr>
          <a:xfrm>
            <a:off x="3654610" y="1752072"/>
            <a:ext cx="1181100" cy="147638"/>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4" name="Round Diagonal Corner Rectangle 23"/>
          <p:cNvSpPr/>
          <p:nvPr/>
        </p:nvSpPr>
        <p:spPr>
          <a:xfrm>
            <a:off x="4276928" y="1325034"/>
            <a:ext cx="60325" cy="63500"/>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a:solidFill>
                <a:prstClr val="white"/>
              </a:solidFill>
              <a:latin typeface="Arial"/>
              <a:ea typeface="ＭＳ Ｐゴシック"/>
            </a:endParaRPr>
          </a:p>
        </p:txBody>
      </p:sp>
      <p:sp>
        <p:nvSpPr>
          <p:cNvPr id="25" name="Cross 24"/>
          <p:cNvSpPr/>
          <p:nvPr/>
        </p:nvSpPr>
        <p:spPr>
          <a:xfrm>
            <a:off x="4276928" y="1474258"/>
            <a:ext cx="60325" cy="5715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26" name="Group 4"/>
          <p:cNvGrpSpPr>
            <a:grpSpLocks/>
          </p:cNvGrpSpPr>
          <p:nvPr/>
        </p:nvGrpSpPr>
        <p:grpSpPr bwMode="auto">
          <a:xfrm>
            <a:off x="4108653" y="1553642"/>
            <a:ext cx="42863" cy="79375"/>
            <a:chOff x="603250" y="4737100"/>
            <a:chExt cx="355600" cy="654050"/>
          </a:xfrm>
        </p:grpSpPr>
        <p:sp>
          <p:nvSpPr>
            <p:cNvPr id="27" name="Delay 26"/>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28" name="Oval 27"/>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grpSp>
        <p:nvGrpSpPr>
          <p:cNvPr id="29" name="Group 4"/>
          <p:cNvGrpSpPr>
            <a:grpSpLocks/>
          </p:cNvGrpSpPr>
          <p:nvPr/>
        </p:nvGrpSpPr>
        <p:grpSpPr bwMode="auto">
          <a:xfrm>
            <a:off x="4141973" y="1299634"/>
            <a:ext cx="44450" cy="85725"/>
            <a:chOff x="603250" y="4737100"/>
            <a:chExt cx="355600" cy="654050"/>
          </a:xfrm>
        </p:grpSpPr>
        <p:sp>
          <p:nvSpPr>
            <p:cNvPr id="30" name="Delay 29"/>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31" name="Oval 30"/>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cxnSp>
        <p:nvCxnSpPr>
          <p:cNvPr id="32" name="Straight Connector 31"/>
          <p:cNvCxnSpPr>
            <a:stCxn id="30" idx="2"/>
            <a:endCxn id="24" idx="2"/>
          </p:cNvCxnSpPr>
          <p:nvPr/>
        </p:nvCxnSpPr>
        <p:spPr bwMode="auto">
          <a:xfrm>
            <a:off x="4186441" y="1353617"/>
            <a:ext cx="90487" cy="317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33" name="Straight Connector 32"/>
          <p:cNvCxnSpPr>
            <a:stCxn id="25" idx="0"/>
            <a:endCxn id="24" idx="1"/>
          </p:cNvCxnSpPr>
          <p:nvPr/>
        </p:nvCxnSpPr>
        <p:spPr bwMode="auto">
          <a:xfrm flipH="1" flipV="1">
            <a:off x="4307073" y="1388533"/>
            <a:ext cx="0" cy="857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34" name="Straight Connector 33"/>
          <p:cNvCxnSpPr>
            <a:stCxn id="25" idx="2"/>
            <a:endCxn id="27" idx="2"/>
          </p:cNvCxnSpPr>
          <p:nvPr/>
        </p:nvCxnSpPr>
        <p:spPr bwMode="auto">
          <a:xfrm flipH="1">
            <a:off x="4151516" y="1531412"/>
            <a:ext cx="155575" cy="730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5" name="Rectangle 34"/>
          <p:cNvSpPr/>
          <p:nvPr/>
        </p:nvSpPr>
        <p:spPr>
          <a:xfrm>
            <a:off x="3656198" y="1696509"/>
            <a:ext cx="1179512" cy="4445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36" name="Rectangle 35"/>
          <p:cNvSpPr/>
          <p:nvPr/>
        </p:nvSpPr>
        <p:spPr>
          <a:xfrm>
            <a:off x="4522978" y="1198033"/>
            <a:ext cx="314325" cy="381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37" name="Rectangle 36"/>
          <p:cNvSpPr/>
          <p:nvPr/>
        </p:nvSpPr>
        <p:spPr>
          <a:xfrm>
            <a:off x="3994353" y="1193270"/>
            <a:ext cx="506413" cy="39688"/>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38" name="Rectangle 37"/>
          <p:cNvSpPr/>
          <p:nvPr/>
        </p:nvSpPr>
        <p:spPr>
          <a:xfrm>
            <a:off x="4524577" y="1236133"/>
            <a:ext cx="314325" cy="43815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9" name="Rectangle 38"/>
          <p:cNvSpPr/>
          <p:nvPr/>
        </p:nvSpPr>
        <p:spPr>
          <a:xfrm>
            <a:off x="4543610" y="1274233"/>
            <a:ext cx="273050" cy="381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0" name="Rectangle 39"/>
          <p:cNvSpPr/>
          <p:nvPr/>
        </p:nvSpPr>
        <p:spPr>
          <a:xfrm>
            <a:off x="3654613" y="1202796"/>
            <a:ext cx="314325" cy="47148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41" name="Group 193"/>
          <p:cNvGrpSpPr>
            <a:grpSpLocks/>
          </p:cNvGrpSpPr>
          <p:nvPr/>
        </p:nvGrpSpPr>
        <p:grpSpPr bwMode="auto">
          <a:xfrm>
            <a:off x="3668898" y="1226617"/>
            <a:ext cx="252412" cy="369887"/>
            <a:chOff x="552317" y="2476596"/>
            <a:chExt cx="701871" cy="1650326"/>
          </a:xfrm>
        </p:grpSpPr>
        <p:grpSp>
          <p:nvGrpSpPr>
            <p:cNvPr id="42" name="Group 218"/>
            <p:cNvGrpSpPr>
              <a:grpSpLocks/>
            </p:cNvGrpSpPr>
            <p:nvPr/>
          </p:nvGrpSpPr>
          <p:grpSpPr bwMode="auto">
            <a:xfrm>
              <a:off x="552317" y="2476596"/>
              <a:ext cx="692981" cy="531812"/>
              <a:chOff x="1933176" y="4572069"/>
              <a:chExt cx="813220" cy="531812"/>
            </a:xfrm>
          </p:grpSpPr>
          <p:sp>
            <p:nvSpPr>
              <p:cNvPr id="53" name="Rectangle 52"/>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4" name="Rectangle 53"/>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5" name="Rectangle 54"/>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6" name="Rectangle 55"/>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43" name="Group 218"/>
            <p:cNvGrpSpPr>
              <a:grpSpLocks/>
            </p:cNvGrpSpPr>
            <p:nvPr/>
          </p:nvGrpSpPr>
          <p:grpSpPr bwMode="auto">
            <a:xfrm>
              <a:off x="559469" y="3064221"/>
              <a:ext cx="690274" cy="404812"/>
              <a:chOff x="1936353" y="4699069"/>
              <a:chExt cx="810043" cy="404812"/>
            </a:xfrm>
          </p:grpSpPr>
          <p:sp>
            <p:nvSpPr>
              <p:cNvPr id="50" name="Rectangle 49"/>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1" name="Rectangle 50"/>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2" name="Rectangle 51"/>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44" name="Group 218"/>
            <p:cNvGrpSpPr>
              <a:grpSpLocks/>
            </p:cNvGrpSpPr>
            <p:nvPr/>
          </p:nvGrpSpPr>
          <p:grpSpPr bwMode="auto">
            <a:xfrm>
              <a:off x="578418" y="3561833"/>
              <a:ext cx="671326" cy="252412"/>
              <a:chOff x="1958589" y="4851469"/>
              <a:chExt cx="787807" cy="252412"/>
            </a:xfrm>
          </p:grpSpPr>
          <p:sp>
            <p:nvSpPr>
              <p:cNvPr id="48" name="Rectangle 47"/>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9" name="Rectangle 48"/>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45" name="Group 218"/>
            <p:cNvGrpSpPr>
              <a:grpSpLocks/>
            </p:cNvGrpSpPr>
            <p:nvPr/>
          </p:nvGrpSpPr>
          <p:grpSpPr bwMode="auto">
            <a:xfrm>
              <a:off x="582862" y="3874510"/>
              <a:ext cx="671326" cy="252412"/>
              <a:chOff x="1958589" y="4851469"/>
              <a:chExt cx="787807" cy="252412"/>
            </a:xfrm>
          </p:grpSpPr>
          <p:sp>
            <p:nvSpPr>
              <p:cNvPr id="46" name="Rectangle 45"/>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7" name="Rectangle 46"/>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57" name="Rectangle 56"/>
          <p:cNvSpPr/>
          <p:nvPr/>
        </p:nvSpPr>
        <p:spPr bwMode="auto">
          <a:xfrm>
            <a:off x="4584885" y="1280585"/>
            <a:ext cx="109538"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8" name="Straight Connector 57"/>
          <p:cNvCxnSpPr/>
          <p:nvPr/>
        </p:nvCxnSpPr>
        <p:spPr bwMode="auto">
          <a:xfrm>
            <a:off x="4722998" y="1244079"/>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59" name="Straight Connector 58"/>
          <p:cNvCxnSpPr/>
          <p:nvPr/>
        </p:nvCxnSpPr>
        <p:spPr bwMode="auto">
          <a:xfrm flipH="1">
            <a:off x="4543610" y="144885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0" name="Straight Connector 59"/>
          <p:cNvCxnSpPr/>
          <p:nvPr/>
        </p:nvCxnSpPr>
        <p:spPr bwMode="auto">
          <a:xfrm flipH="1">
            <a:off x="4543610" y="148378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1" name="Straight Connector 60"/>
          <p:cNvCxnSpPr/>
          <p:nvPr/>
        </p:nvCxnSpPr>
        <p:spPr bwMode="auto">
          <a:xfrm flipH="1">
            <a:off x="4543610" y="1517120"/>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2" name="Straight Connector 61"/>
          <p:cNvCxnSpPr/>
          <p:nvPr/>
        </p:nvCxnSpPr>
        <p:spPr bwMode="auto">
          <a:xfrm flipH="1">
            <a:off x="4543610" y="1552045"/>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3" name="Straight Connector 62"/>
          <p:cNvCxnSpPr/>
          <p:nvPr/>
        </p:nvCxnSpPr>
        <p:spPr bwMode="auto">
          <a:xfrm flipH="1">
            <a:off x="4543610" y="158538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4" name="Straight Connector 63"/>
          <p:cNvCxnSpPr/>
          <p:nvPr/>
        </p:nvCxnSpPr>
        <p:spPr bwMode="auto">
          <a:xfrm flipH="1">
            <a:off x="4543610" y="162030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5" name="Straight Connector 64"/>
          <p:cNvCxnSpPr/>
          <p:nvPr/>
        </p:nvCxnSpPr>
        <p:spPr bwMode="auto">
          <a:xfrm flipH="1">
            <a:off x="4542023" y="131233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6" name="Straight Connector 65"/>
          <p:cNvCxnSpPr/>
          <p:nvPr/>
        </p:nvCxnSpPr>
        <p:spPr bwMode="auto">
          <a:xfrm flipH="1">
            <a:off x="4542023" y="1345670"/>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7" name="Straight Connector 66"/>
          <p:cNvCxnSpPr/>
          <p:nvPr/>
        </p:nvCxnSpPr>
        <p:spPr bwMode="auto">
          <a:xfrm flipH="1">
            <a:off x="4542023" y="1380595"/>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8" name="Straight Connector 67"/>
          <p:cNvCxnSpPr/>
          <p:nvPr/>
        </p:nvCxnSpPr>
        <p:spPr bwMode="auto">
          <a:xfrm flipH="1">
            <a:off x="4542023" y="141393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9" name="Straight Connector 68"/>
          <p:cNvCxnSpPr/>
          <p:nvPr/>
        </p:nvCxnSpPr>
        <p:spPr bwMode="auto">
          <a:xfrm>
            <a:off x="4570598" y="1244079"/>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70" name="Group 97"/>
          <p:cNvGrpSpPr>
            <a:grpSpLocks/>
          </p:cNvGrpSpPr>
          <p:nvPr/>
        </p:nvGrpSpPr>
        <p:grpSpPr bwMode="auto">
          <a:xfrm>
            <a:off x="4546803" y="1274235"/>
            <a:ext cx="23813" cy="25400"/>
            <a:chOff x="8112931" y="3217866"/>
            <a:chExt cx="110967" cy="110967"/>
          </a:xfrm>
        </p:grpSpPr>
        <p:sp>
          <p:nvSpPr>
            <p:cNvPr id="71" name="Oval 70"/>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72" name="Oval 71"/>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3" name="Group 98"/>
          <p:cNvGrpSpPr>
            <a:grpSpLocks/>
          </p:cNvGrpSpPr>
          <p:nvPr/>
        </p:nvGrpSpPr>
        <p:grpSpPr bwMode="auto">
          <a:xfrm>
            <a:off x="4546803" y="1283759"/>
            <a:ext cx="23813" cy="23812"/>
            <a:chOff x="8112931" y="3217866"/>
            <a:chExt cx="110967" cy="110967"/>
          </a:xfrm>
        </p:grpSpPr>
        <p:sp>
          <p:nvSpPr>
            <p:cNvPr id="74" name="Oval 73"/>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75" name="Oval 74"/>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6" name="Group 101"/>
          <p:cNvGrpSpPr>
            <a:grpSpLocks/>
          </p:cNvGrpSpPr>
          <p:nvPr/>
        </p:nvGrpSpPr>
        <p:grpSpPr bwMode="auto">
          <a:xfrm>
            <a:off x="4546803" y="1317096"/>
            <a:ext cx="23813" cy="25400"/>
            <a:chOff x="8112931" y="3217866"/>
            <a:chExt cx="110967" cy="110967"/>
          </a:xfrm>
        </p:grpSpPr>
        <p:sp>
          <p:nvSpPr>
            <p:cNvPr id="77" name="Oval 76"/>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78" name="Oval 77"/>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9" name="Group 104"/>
          <p:cNvGrpSpPr>
            <a:grpSpLocks/>
          </p:cNvGrpSpPr>
          <p:nvPr/>
        </p:nvGrpSpPr>
        <p:grpSpPr bwMode="auto">
          <a:xfrm>
            <a:off x="4546803" y="1352029"/>
            <a:ext cx="23813" cy="23813"/>
            <a:chOff x="8112931" y="3217866"/>
            <a:chExt cx="110967" cy="110967"/>
          </a:xfrm>
        </p:grpSpPr>
        <p:sp>
          <p:nvSpPr>
            <p:cNvPr id="80" name="Oval 79"/>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1" name="Oval 80"/>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82" name="Rectangle 81"/>
          <p:cNvSpPr/>
          <p:nvPr/>
        </p:nvSpPr>
        <p:spPr bwMode="auto">
          <a:xfrm>
            <a:off x="3681616" y="1763183"/>
            <a:ext cx="109537"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3" name="Rectangle 82"/>
          <p:cNvSpPr/>
          <p:nvPr/>
        </p:nvSpPr>
        <p:spPr bwMode="auto">
          <a:xfrm>
            <a:off x="3849873" y="1761604"/>
            <a:ext cx="366712" cy="11906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4" name="Rectangle 83"/>
          <p:cNvSpPr/>
          <p:nvPr/>
        </p:nvSpPr>
        <p:spPr bwMode="auto">
          <a:xfrm>
            <a:off x="4262623" y="1763192"/>
            <a:ext cx="323850" cy="117475"/>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5" name="Rectangle 84"/>
          <p:cNvSpPr/>
          <p:nvPr/>
        </p:nvSpPr>
        <p:spPr bwMode="auto">
          <a:xfrm>
            <a:off x="4626160" y="1760009"/>
            <a:ext cx="177800"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6" name="Rounded Rectangle 85"/>
          <p:cNvSpPr/>
          <p:nvPr/>
        </p:nvSpPr>
        <p:spPr>
          <a:xfrm>
            <a:off x="4716296" y="1702085"/>
            <a:ext cx="104641" cy="38603"/>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36000" tIns="0" rIns="36000" anchor="ctr"/>
          <a:lstStyle/>
          <a:p>
            <a:pPr algn="ctr" eaLnBrk="0" hangingPunct="0">
              <a:defRPr/>
            </a:pPr>
            <a:endParaRPr lang="en-US" sz="900" dirty="0">
              <a:solidFill>
                <a:srgbClr val="1F497D"/>
              </a:solidFill>
              <a:latin typeface="Calibri"/>
              <a:ea typeface="ＭＳ Ｐゴシック"/>
              <a:cs typeface="Calibri"/>
            </a:endParaRPr>
          </a:p>
        </p:txBody>
      </p:sp>
      <p:cxnSp>
        <p:nvCxnSpPr>
          <p:cNvPr id="87" name="Straight Connector 86"/>
          <p:cNvCxnSpPr/>
          <p:nvPr/>
        </p:nvCxnSpPr>
        <p:spPr bwMode="auto">
          <a:xfrm flipH="1">
            <a:off x="3654610" y="1786995"/>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8" name="Straight Connector 87"/>
          <p:cNvCxnSpPr/>
          <p:nvPr/>
        </p:nvCxnSpPr>
        <p:spPr bwMode="auto">
          <a:xfrm flipH="1">
            <a:off x="3654610" y="1821920"/>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9" name="Straight Connector 88"/>
          <p:cNvCxnSpPr/>
          <p:nvPr/>
        </p:nvCxnSpPr>
        <p:spPr bwMode="auto">
          <a:xfrm flipH="1">
            <a:off x="3654610" y="1855258"/>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0" name="Straight Connector 89"/>
          <p:cNvCxnSpPr/>
          <p:nvPr/>
        </p:nvCxnSpPr>
        <p:spPr bwMode="auto">
          <a:xfrm flipH="1">
            <a:off x="3654610" y="1890183"/>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1" name="Straight Connector 90"/>
          <p:cNvCxnSpPr>
            <a:stCxn id="23" idx="0"/>
            <a:endCxn id="23" idx="2"/>
          </p:cNvCxnSpPr>
          <p:nvPr/>
        </p:nvCxnSpPr>
        <p:spPr bwMode="auto">
          <a:xfrm>
            <a:off x="4245160" y="1752072"/>
            <a:ext cx="0" cy="147638"/>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2" name="Straight Connector 91"/>
          <p:cNvCxnSpPr/>
          <p:nvPr/>
        </p:nvCxnSpPr>
        <p:spPr bwMode="auto">
          <a:xfrm>
            <a:off x="4605523" y="1748904"/>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3" name="Straight Connector 92"/>
          <p:cNvCxnSpPr/>
          <p:nvPr/>
        </p:nvCxnSpPr>
        <p:spPr bwMode="auto">
          <a:xfrm>
            <a:off x="3837173" y="1753667"/>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94" name="Rectangle 93"/>
          <p:cNvSpPr/>
          <p:nvPr/>
        </p:nvSpPr>
        <p:spPr bwMode="auto">
          <a:xfrm>
            <a:off x="4540442" y="1245658"/>
            <a:ext cx="212725" cy="28575"/>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5" name="Rectangle 94"/>
          <p:cNvSpPr/>
          <p:nvPr/>
        </p:nvSpPr>
        <p:spPr>
          <a:xfrm>
            <a:off x="3656216" y="1193270"/>
            <a:ext cx="312737" cy="39688"/>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grpSp>
        <p:nvGrpSpPr>
          <p:cNvPr id="96" name="Group 27668"/>
          <p:cNvGrpSpPr>
            <a:grpSpLocks/>
          </p:cNvGrpSpPr>
          <p:nvPr/>
        </p:nvGrpSpPr>
        <p:grpSpPr bwMode="auto">
          <a:xfrm>
            <a:off x="990441" y="1085322"/>
            <a:ext cx="1228725" cy="863600"/>
            <a:chOff x="640045" y="3157538"/>
            <a:chExt cx="1228725" cy="863600"/>
          </a:xfrm>
        </p:grpSpPr>
        <p:sp>
          <p:nvSpPr>
            <p:cNvPr id="97" name="Rectangle 96"/>
            <p:cNvSpPr/>
            <p:nvPr/>
          </p:nvSpPr>
          <p:spPr bwMode="auto">
            <a:xfrm>
              <a:off x="640045" y="3157538"/>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8" name="Rectangle 97"/>
            <p:cNvSpPr/>
            <p:nvPr/>
          </p:nvSpPr>
          <p:spPr bwMode="auto">
            <a:xfrm>
              <a:off x="690845" y="3198813"/>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9" name="Rectangle 98"/>
            <p:cNvSpPr/>
            <p:nvPr/>
          </p:nvSpPr>
          <p:spPr bwMode="auto">
            <a:xfrm>
              <a:off x="700370" y="3309938"/>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0" name="Rectangle 99"/>
            <p:cNvSpPr/>
            <p:nvPr/>
          </p:nvSpPr>
          <p:spPr bwMode="auto">
            <a:xfrm>
              <a:off x="1533807" y="3309938"/>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1" name="Rectangle 100"/>
            <p:cNvSpPr/>
            <p:nvPr/>
          </p:nvSpPr>
          <p:spPr bwMode="auto">
            <a:xfrm>
              <a:off x="1005170" y="3309938"/>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2" name="Rectangle 101"/>
            <p:cNvSpPr/>
            <p:nvPr/>
          </p:nvSpPr>
          <p:spPr bwMode="auto">
            <a:xfrm>
              <a:off x="1005170" y="3813176"/>
              <a:ext cx="225425"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3" name="Rectangle 102"/>
            <p:cNvSpPr/>
            <p:nvPr/>
          </p:nvSpPr>
          <p:spPr bwMode="auto">
            <a:xfrm>
              <a:off x="1270282" y="3814763"/>
              <a:ext cx="234950"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4" name="Rectangle 103"/>
            <p:cNvSpPr/>
            <p:nvPr/>
          </p:nvSpPr>
          <p:spPr bwMode="auto">
            <a:xfrm>
              <a:off x="1532220" y="3656013"/>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5" name="Rectangle 104"/>
            <p:cNvSpPr/>
            <p:nvPr/>
          </p:nvSpPr>
          <p:spPr bwMode="auto">
            <a:xfrm>
              <a:off x="1049620" y="3354388"/>
              <a:ext cx="406400" cy="12223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6" name="Rectangle 105"/>
            <p:cNvSpPr/>
            <p:nvPr/>
          </p:nvSpPr>
          <p:spPr bwMode="auto">
            <a:xfrm>
              <a:off x="744820" y="3370263"/>
              <a:ext cx="180975" cy="5508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7" name="Rectangle 106"/>
            <p:cNvSpPr/>
            <p:nvPr/>
          </p:nvSpPr>
          <p:spPr bwMode="auto">
            <a:xfrm>
              <a:off x="1587782" y="3708401"/>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8" name="Rectangle 107"/>
            <p:cNvSpPr/>
            <p:nvPr/>
          </p:nvSpPr>
          <p:spPr bwMode="auto">
            <a:xfrm>
              <a:off x="1592545" y="3354388"/>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9" name="Rectangle 108"/>
            <p:cNvSpPr/>
            <p:nvPr/>
          </p:nvSpPr>
          <p:spPr bwMode="auto">
            <a:xfrm>
              <a:off x="1308382" y="3860801"/>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0" name="Rectangle 109"/>
            <p:cNvSpPr/>
            <p:nvPr/>
          </p:nvSpPr>
          <p:spPr bwMode="auto">
            <a:xfrm>
              <a:off x="1054382" y="38528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11" name="Group 294"/>
            <p:cNvGrpSpPr>
              <a:grpSpLocks/>
            </p:cNvGrpSpPr>
            <p:nvPr/>
          </p:nvGrpSpPr>
          <p:grpSpPr bwMode="auto">
            <a:xfrm>
              <a:off x="997419" y="3522291"/>
              <a:ext cx="496710" cy="257828"/>
              <a:chOff x="339996" y="3313113"/>
              <a:chExt cx="1120775" cy="655637"/>
            </a:xfrm>
          </p:grpSpPr>
          <p:sp>
            <p:nvSpPr>
              <p:cNvPr id="112" name="Rectangle 111"/>
              <p:cNvSpPr/>
              <p:nvPr/>
            </p:nvSpPr>
            <p:spPr bwMode="auto">
              <a:xfrm>
                <a:off x="339574" y="3314059"/>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13" name="Straight Connector 112"/>
              <p:cNvCxnSpPr/>
              <p:nvPr/>
            </p:nvCxnSpPr>
            <p:spPr bwMode="auto">
              <a:xfrm>
                <a:off x="450618" y="3402871"/>
                <a:ext cx="0" cy="50461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14" name="Straight Connector 113"/>
              <p:cNvCxnSpPr/>
              <p:nvPr/>
            </p:nvCxnSpPr>
            <p:spPr bwMode="auto">
              <a:xfrm>
                <a:off x="425543" y="388326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15" name="Rectangle 114"/>
              <p:cNvSpPr/>
              <p:nvPr/>
            </p:nvSpPr>
            <p:spPr bwMode="auto">
              <a:xfrm>
                <a:off x="550915" y="3487647"/>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6" name="Rectangle 115"/>
              <p:cNvSpPr/>
              <p:nvPr/>
            </p:nvSpPr>
            <p:spPr bwMode="auto">
              <a:xfrm>
                <a:off x="751509" y="3588568"/>
                <a:ext cx="107461" cy="286621"/>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7" name="Rectangle 116"/>
              <p:cNvSpPr/>
              <p:nvPr/>
            </p:nvSpPr>
            <p:spPr bwMode="auto">
              <a:xfrm>
                <a:off x="1109712" y="3709674"/>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8" name="Rectangle 117"/>
              <p:cNvSpPr/>
              <p:nvPr/>
            </p:nvSpPr>
            <p:spPr bwMode="auto">
              <a:xfrm>
                <a:off x="941355" y="3528016"/>
                <a:ext cx="85969" cy="351208"/>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grpSp>
        <p:nvGrpSpPr>
          <p:cNvPr id="119" name="Group 27669"/>
          <p:cNvGrpSpPr>
            <a:grpSpLocks/>
          </p:cNvGrpSpPr>
          <p:nvPr/>
        </p:nvGrpSpPr>
        <p:grpSpPr bwMode="auto">
          <a:xfrm>
            <a:off x="2289011" y="1088496"/>
            <a:ext cx="1228725" cy="863600"/>
            <a:chOff x="1938138" y="3160713"/>
            <a:chExt cx="1228725" cy="863600"/>
          </a:xfrm>
        </p:grpSpPr>
        <p:sp>
          <p:nvSpPr>
            <p:cNvPr id="120" name="Rectangle 119"/>
            <p:cNvSpPr/>
            <p:nvPr/>
          </p:nvSpPr>
          <p:spPr bwMode="auto">
            <a:xfrm>
              <a:off x="1938138" y="3160713"/>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1" name="Rectangle 120"/>
            <p:cNvSpPr/>
            <p:nvPr/>
          </p:nvSpPr>
          <p:spPr bwMode="auto">
            <a:xfrm>
              <a:off x="1988938" y="3201988"/>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2" name="Rectangle 121"/>
            <p:cNvSpPr/>
            <p:nvPr/>
          </p:nvSpPr>
          <p:spPr bwMode="auto">
            <a:xfrm>
              <a:off x="1988938" y="3327401"/>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3" name="Rectangle 122"/>
            <p:cNvSpPr/>
            <p:nvPr/>
          </p:nvSpPr>
          <p:spPr bwMode="auto">
            <a:xfrm>
              <a:off x="2822375" y="3327401"/>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4" name="Rectangle 123"/>
            <p:cNvSpPr/>
            <p:nvPr/>
          </p:nvSpPr>
          <p:spPr bwMode="auto">
            <a:xfrm>
              <a:off x="2293738" y="3327401"/>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5" name="Rectangle 124"/>
            <p:cNvSpPr/>
            <p:nvPr/>
          </p:nvSpPr>
          <p:spPr bwMode="auto">
            <a:xfrm>
              <a:off x="2293738" y="3830638"/>
              <a:ext cx="225425"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6" name="Rectangle 125"/>
            <p:cNvSpPr/>
            <p:nvPr/>
          </p:nvSpPr>
          <p:spPr bwMode="auto">
            <a:xfrm>
              <a:off x="2558850" y="3832226"/>
              <a:ext cx="234950"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7" name="Rectangle 126"/>
            <p:cNvSpPr/>
            <p:nvPr/>
          </p:nvSpPr>
          <p:spPr bwMode="auto">
            <a:xfrm>
              <a:off x="2820788" y="3673476"/>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8" name="Rectangle 127"/>
            <p:cNvSpPr/>
            <p:nvPr/>
          </p:nvSpPr>
          <p:spPr bwMode="auto">
            <a:xfrm>
              <a:off x="2338188" y="3371851"/>
              <a:ext cx="406400" cy="1222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9" name="Rectangle 128"/>
            <p:cNvSpPr/>
            <p:nvPr/>
          </p:nvSpPr>
          <p:spPr bwMode="auto">
            <a:xfrm>
              <a:off x="2033388" y="3387726"/>
              <a:ext cx="180975" cy="5508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0" name="Rectangle 129"/>
            <p:cNvSpPr/>
            <p:nvPr/>
          </p:nvSpPr>
          <p:spPr bwMode="auto">
            <a:xfrm>
              <a:off x="2876350" y="3725863"/>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1" name="Rectangle 130"/>
            <p:cNvSpPr/>
            <p:nvPr/>
          </p:nvSpPr>
          <p:spPr bwMode="auto">
            <a:xfrm>
              <a:off x="2881113" y="3371851"/>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2" name="Rectangle 131"/>
            <p:cNvSpPr/>
            <p:nvPr/>
          </p:nvSpPr>
          <p:spPr bwMode="auto">
            <a:xfrm>
              <a:off x="2596950" y="38782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3" name="Rectangle 132"/>
            <p:cNvSpPr/>
            <p:nvPr/>
          </p:nvSpPr>
          <p:spPr bwMode="auto">
            <a:xfrm>
              <a:off x="2342950" y="3870326"/>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34" name="Group 309"/>
            <p:cNvGrpSpPr>
              <a:grpSpLocks/>
            </p:cNvGrpSpPr>
            <p:nvPr/>
          </p:nvGrpSpPr>
          <p:grpSpPr bwMode="auto">
            <a:xfrm>
              <a:off x="2285349" y="3540221"/>
              <a:ext cx="496710" cy="257828"/>
              <a:chOff x="339996" y="3313113"/>
              <a:chExt cx="1120775" cy="655637"/>
            </a:xfrm>
          </p:grpSpPr>
          <p:sp>
            <p:nvSpPr>
              <p:cNvPr id="142" name="Rectangle 141"/>
              <p:cNvSpPr/>
              <p:nvPr/>
            </p:nvSpPr>
            <p:spPr bwMode="auto">
              <a:xfrm>
                <a:off x="341014" y="3312871"/>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43" name="Straight Connector 142"/>
              <p:cNvCxnSpPr/>
              <p:nvPr/>
            </p:nvCxnSpPr>
            <p:spPr bwMode="auto">
              <a:xfrm>
                <a:off x="452058" y="3401683"/>
                <a:ext cx="0" cy="50461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44" name="Straight Connector 143"/>
              <p:cNvCxnSpPr/>
              <p:nvPr/>
            </p:nvCxnSpPr>
            <p:spPr bwMode="auto">
              <a:xfrm>
                <a:off x="426982" y="388207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45" name="Rectangle 144"/>
              <p:cNvSpPr/>
              <p:nvPr/>
            </p:nvSpPr>
            <p:spPr bwMode="auto">
              <a:xfrm>
                <a:off x="552355" y="3486456"/>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6" name="Rectangle 145"/>
              <p:cNvSpPr/>
              <p:nvPr/>
            </p:nvSpPr>
            <p:spPr bwMode="auto">
              <a:xfrm>
                <a:off x="752948" y="3587380"/>
                <a:ext cx="107461" cy="286618"/>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7" name="Rectangle 146"/>
              <p:cNvSpPr/>
              <p:nvPr/>
            </p:nvSpPr>
            <p:spPr bwMode="auto">
              <a:xfrm>
                <a:off x="1111151" y="3708487"/>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8" name="Rectangle 147"/>
              <p:cNvSpPr/>
              <p:nvPr/>
            </p:nvSpPr>
            <p:spPr bwMode="auto">
              <a:xfrm>
                <a:off x="942795" y="3526825"/>
                <a:ext cx="85969" cy="351211"/>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35" name="Group 317"/>
            <p:cNvGrpSpPr>
              <a:grpSpLocks/>
            </p:cNvGrpSpPr>
            <p:nvPr/>
          </p:nvGrpSpPr>
          <p:grpSpPr bwMode="auto">
            <a:xfrm>
              <a:off x="2178131" y="3451412"/>
              <a:ext cx="705511" cy="403412"/>
              <a:chOff x="2984959" y="3302000"/>
              <a:chExt cx="1120775" cy="660400"/>
            </a:xfrm>
          </p:grpSpPr>
          <p:sp>
            <p:nvSpPr>
              <p:cNvPr id="136" name="Rectangle 135"/>
              <p:cNvSpPr/>
              <p:nvPr/>
            </p:nvSpPr>
            <p:spPr bwMode="auto">
              <a:xfrm>
                <a:off x="2984513" y="3301696"/>
                <a:ext cx="1122248" cy="660094"/>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7" name="Rectangle 136"/>
              <p:cNvSpPr/>
              <p:nvPr/>
            </p:nvSpPr>
            <p:spPr bwMode="auto">
              <a:xfrm>
                <a:off x="3231659" y="3379659"/>
                <a:ext cx="789356" cy="59771"/>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8" name="Rectangle 137"/>
              <p:cNvSpPr/>
              <p:nvPr/>
            </p:nvSpPr>
            <p:spPr bwMode="auto">
              <a:xfrm>
                <a:off x="3034951" y="3504402"/>
                <a:ext cx="655695"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9" name="Rectangle 138"/>
              <p:cNvSpPr/>
              <p:nvPr/>
            </p:nvSpPr>
            <p:spPr bwMode="auto">
              <a:xfrm>
                <a:off x="3029907" y="3377060"/>
                <a:ext cx="136183" cy="83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0" name="Rectangle 139"/>
              <p:cNvSpPr/>
              <p:nvPr/>
            </p:nvSpPr>
            <p:spPr bwMode="auto">
              <a:xfrm>
                <a:off x="3186265" y="3655132"/>
                <a:ext cx="658217"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1" name="Rectangle 140"/>
              <p:cNvSpPr/>
              <p:nvPr/>
            </p:nvSpPr>
            <p:spPr bwMode="auto">
              <a:xfrm>
                <a:off x="3055126" y="3808460"/>
                <a:ext cx="433767" cy="987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grpSp>
        <p:nvGrpSpPr>
          <p:cNvPr id="224" name="Group 223"/>
          <p:cNvGrpSpPr/>
          <p:nvPr/>
        </p:nvGrpSpPr>
        <p:grpSpPr>
          <a:xfrm>
            <a:off x="6431652" y="1105798"/>
            <a:ext cx="1339754" cy="804299"/>
            <a:chOff x="6424509" y="864237"/>
            <a:chExt cx="1339754" cy="804299"/>
          </a:xfrm>
        </p:grpSpPr>
        <p:grpSp>
          <p:nvGrpSpPr>
            <p:cNvPr id="152" name="Group 151"/>
            <p:cNvGrpSpPr/>
            <p:nvPr/>
          </p:nvGrpSpPr>
          <p:grpSpPr>
            <a:xfrm>
              <a:off x="6424509" y="864237"/>
              <a:ext cx="1339754" cy="804299"/>
              <a:chOff x="4469034" y="1141802"/>
              <a:chExt cx="1270000" cy="566737"/>
            </a:xfrm>
          </p:grpSpPr>
          <p:sp>
            <p:nvSpPr>
              <p:cNvPr id="153" name="Rectangle 152"/>
              <p:cNvSpPr/>
              <p:nvPr/>
            </p:nvSpPr>
            <p:spPr bwMode="auto">
              <a:xfrm>
                <a:off x="4469034" y="1141802"/>
                <a:ext cx="1270000" cy="566737"/>
              </a:xfrm>
              <a:prstGeom prst="rect">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rgbClr val="1F497D"/>
                  </a:solidFill>
                  <a:latin typeface="Calibri"/>
                  <a:cs typeface="Calibri"/>
                </a:endParaRPr>
              </a:p>
            </p:txBody>
          </p:sp>
          <p:sp>
            <p:nvSpPr>
              <p:cNvPr id="154" name="Rounded Rectangle 153"/>
              <p:cNvSpPr/>
              <p:nvPr/>
            </p:nvSpPr>
            <p:spPr bwMode="auto">
              <a:xfrm>
                <a:off x="4542059" y="1183473"/>
                <a:ext cx="1123950" cy="469106"/>
              </a:xfrm>
              <a:prstGeom prst="round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rgbClr val="1F497D"/>
                  </a:solidFill>
                  <a:latin typeface="Calibri"/>
                  <a:cs typeface="Calibri"/>
                </a:endParaRPr>
              </a:p>
            </p:txBody>
          </p:sp>
        </p:grpSp>
        <p:sp>
          <p:nvSpPr>
            <p:cNvPr id="155" name="Rectangle 154"/>
            <p:cNvSpPr/>
            <p:nvPr/>
          </p:nvSpPr>
          <p:spPr>
            <a:xfrm>
              <a:off x="6758817" y="1079303"/>
              <a:ext cx="681037" cy="91679"/>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rgbClr val="1F497D"/>
                </a:solidFill>
                <a:latin typeface="Calibri"/>
                <a:cs typeface="Calibri"/>
              </a:endParaRPr>
            </a:p>
          </p:txBody>
        </p:sp>
        <p:sp>
          <p:nvSpPr>
            <p:cNvPr id="156" name="Rounded Rectangle 155"/>
            <p:cNvSpPr/>
            <p:nvPr/>
          </p:nvSpPr>
          <p:spPr>
            <a:xfrm>
              <a:off x="6959556" y="1369214"/>
              <a:ext cx="310009" cy="149993"/>
            </a:xfrm>
            <a:prstGeom prst="round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800" dirty="0">
                  <a:solidFill>
                    <a:srgbClr val="EEECE1"/>
                  </a:solidFill>
                  <a:latin typeface="Calibri"/>
                  <a:cs typeface="Calibri"/>
                </a:rPr>
                <a:t>Search</a:t>
              </a:r>
            </a:p>
          </p:txBody>
        </p:sp>
      </p:grpSp>
      <p:cxnSp>
        <p:nvCxnSpPr>
          <p:cNvPr id="157" name="Straight Connector 156"/>
          <p:cNvCxnSpPr>
            <a:stCxn id="153" idx="2"/>
            <a:endCxn id="201" idx="0"/>
          </p:cNvCxnSpPr>
          <p:nvPr/>
        </p:nvCxnSpPr>
        <p:spPr bwMode="auto">
          <a:xfrm flipH="1">
            <a:off x="7100877" y="1910097"/>
            <a:ext cx="665" cy="21568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75" name="Group 174"/>
          <p:cNvGrpSpPr/>
          <p:nvPr/>
        </p:nvGrpSpPr>
        <p:grpSpPr>
          <a:xfrm>
            <a:off x="6521696" y="2409466"/>
            <a:ext cx="1160032" cy="929955"/>
            <a:chOff x="5454524" y="2009903"/>
            <a:chExt cx="1160032" cy="929955"/>
          </a:xfrm>
        </p:grpSpPr>
        <p:sp>
          <p:nvSpPr>
            <p:cNvPr id="176" name="Can 175"/>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77" name="Multidocument 176"/>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cxnSp>
        <p:nvCxnSpPr>
          <p:cNvPr id="178" name="Straight Connector 177"/>
          <p:cNvCxnSpPr>
            <a:stCxn id="176" idx="1"/>
            <a:endCxn id="201" idx="2"/>
          </p:cNvCxnSpPr>
          <p:nvPr/>
        </p:nvCxnSpPr>
        <p:spPr bwMode="auto">
          <a:xfrm flipH="1" flipV="1">
            <a:off x="7100880" y="2195766"/>
            <a:ext cx="832" cy="21370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97" name="Rectangle 196"/>
          <p:cNvSpPr/>
          <p:nvPr/>
        </p:nvSpPr>
        <p:spPr>
          <a:xfrm>
            <a:off x="1561592" y="2131462"/>
            <a:ext cx="80003" cy="6999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98" name="Rectangle 197"/>
          <p:cNvSpPr/>
          <p:nvPr/>
        </p:nvSpPr>
        <p:spPr>
          <a:xfrm>
            <a:off x="2858826" y="2125502"/>
            <a:ext cx="80003" cy="6999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99" name="Rectangle 198"/>
          <p:cNvSpPr/>
          <p:nvPr/>
        </p:nvSpPr>
        <p:spPr>
          <a:xfrm>
            <a:off x="4204112" y="2129552"/>
            <a:ext cx="80003" cy="6999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0" name="Rectangle 199"/>
          <p:cNvSpPr/>
          <p:nvPr/>
        </p:nvSpPr>
        <p:spPr>
          <a:xfrm>
            <a:off x="5513775" y="2127660"/>
            <a:ext cx="80003" cy="6999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1" name="Rectangle 200"/>
          <p:cNvSpPr/>
          <p:nvPr/>
        </p:nvSpPr>
        <p:spPr>
          <a:xfrm>
            <a:off x="7060878" y="2125770"/>
            <a:ext cx="80003" cy="6999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02" name="Straight Connector 201"/>
          <p:cNvCxnSpPr>
            <a:stCxn id="5" idx="2"/>
            <a:endCxn id="200" idx="0"/>
          </p:cNvCxnSpPr>
          <p:nvPr/>
        </p:nvCxnSpPr>
        <p:spPr bwMode="auto">
          <a:xfrm>
            <a:off x="5551119" y="1933046"/>
            <a:ext cx="2658" cy="194614"/>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03" name="Straight Connector 202"/>
          <p:cNvCxnSpPr>
            <a:stCxn id="120" idx="2"/>
            <a:endCxn id="198" idx="0"/>
          </p:cNvCxnSpPr>
          <p:nvPr/>
        </p:nvCxnSpPr>
        <p:spPr bwMode="auto">
          <a:xfrm flipH="1">
            <a:off x="2898822" y="1952096"/>
            <a:ext cx="4551" cy="17340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04" name="Straight Connector 203"/>
          <p:cNvCxnSpPr>
            <a:stCxn id="20" idx="2"/>
            <a:endCxn id="199" idx="0"/>
          </p:cNvCxnSpPr>
          <p:nvPr/>
        </p:nvCxnSpPr>
        <p:spPr bwMode="auto">
          <a:xfrm>
            <a:off x="4240398" y="1948929"/>
            <a:ext cx="3700" cy="18063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05" name="Straight Connector 204"/>
          <p:cNvCxnSpPr>
            <a:stCxn id="97" idx="2"/>
            <a:endCxn id="197" idx="0"/>
          </p:cNvCxnSpPr>
          <p:nvPr/>
        </p:nvCxnSpPr>
        <p:spPr bwMode="auto">
          <a:xfrm flipH="1">
            <a:off x="1601578" y="1948921"/>
            <a:ext cx="3210" cy="18254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96" name="Rounded Rectangle 20"/>
          <p:cNvSpPr>
            <a:spLocks noChangeArrowheads="1"/>
          </p:cNvSpPr>
          <p:nvPr/>
        </p:nvSpPr>
        <p:spPr bwMode="auto">
          <a:xfrm>
            <a:off x="967185" y="2092322"/>
            <a:ext cx="6830187" cy="242141"/>
          </a:xfrm>
          <a:prstGeom prst="roundRect">
            <a:avLst>
              <a:gd name="adj" fmla="val 16667"/>
            </a:avLst>
          </a:prstGeom>
          <a:solidFill>
            <a:srgbClr val="FFFFFF"/>
          </a:solidFill>
          <a:ln w="38100">
            <a:solidFill>
              <a:srgbClr val="10253F"/>
            </a:solidFill>
            <a:round/>
            <a:headEnd/>
            <a:tailEnd/>
          </a:ln>
          <a:effectLst>
            <a:outerShdw dist="23000" dir="5400000" rotWithShape="0">
              <a:srgbClr val="000000">
                <a:alpha val="34998"/>
              </a:srgbClr>
            </a:outerShdw>
          </a:effectLst>
        </p:spPr>
        <p:txBody>
          <a:bodyPr anchor="ctr"/>
          <a:lstStyle/>
          <a:p>
            <a:pPr algn="ctr" eaLnBrk="0" hangingPunct="0"/>
            <a:r>
              <a:rPr lang="en-GB" sz="1200" dirty="0">
                <a:solidFill>
                  <a:srgbClr val="1F497D"/>
                </a:solidFill>
                <a:latin typeface="Calibri" charset="0"/>
              </a:rPr>
              <a:t>Open Metadata Management &amp; Governance</a:t>
            </a:r>
          </a:p>
        </p:txBody>
      </p:sp>
      <p:sp>
        <p:nvSpPr>
          <p:cNvPr id="173" name="Title 1">
            <a:extLst>
              <a:ext uri="{FF2B5EF4-FFF2-40B4-BE49-F238E27FC236}">
                <a16:creationId xmlns="" xmlns:a16="http://schemas.microsoft.com/office/drawing/2014/main" id="{78E1EC8D-CFA7-4DAC-A8BA-24088B248607}"/>
              </a:ext>
            </a:extLst>
          </p:cNvPr>
          <p:cNvSpPr>
            <a:spLocks noGrp="1"/>
          </p:cNvSpPr>
          <p:nvPr>
            <p:ph type="title"/>
          </p:nvPr>
        </p:nvSpPr>
        <p:spPr>
          <a:xfrm>
            <a:off x="363456" y="274151"/>
            <a:ext cx="8520599" cy="564772"/>
          </a:xfrm>
        </p:spPr>
        <p:txBody>
          <a:bodyPr/>
          <a:lstStyle/>
          <a:p>
            <a:r>
              <a:rPr lang="en-GB" sz="2800" spc="-20" dirty="0">
                <a:solidFill>
                  <a:schemeClr val="bg1"/>
                </a:solidFill>
                <a:latin typeface="Open Sans Light" pitchFamily="34" charset="0"/>
              </a:rPr>
              <a:t>IMAGINE </a:t>
            </a:r>
            <a:r>
              <a:rPr lang="is-IS" sz="2800" spc="-20" dirty="0">
                <a:solidFill>
                  <a:schemeClr val="bg1"/>
                </a:solidFill>
                <a:latin typeface="Open Sans Light" pitchFamily="34" charset="0"/>
              </a:rPr>
              <a:t>…</a:t>
            </a:r>
            <a:endParaRPr lang="en-GB" sz="2800" spc="-20" dirty="0">
              <a:solidFill>
                <a:schemeClr val="bg1"/>
              </a:solidFill>
              <a:latin typeface="Open Sans Light" pitchFamily="34" charset="0"/>
            </a:endParaRPr>
          </a:p>
        </p:txBody>
      </p:sp>
    </p:spTree>
    <p:extLst>
      <p:ext uri="{BB962C8B-B14F-4D97-AF65-F5344CB8AC3E}">
        <p14:creationId xmlns:p14="http://schemas.microsoft.com/office/powerpoint/2010/main" val="2032579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90376" y="948381"/>
            <a:ext cx="8521149" cy="1310949"/>
          </a:xfrm>
        </p:spPr>
        <p:txBody>
          <a:bodyPr>
            <a:normAutofit/>
          </a:bodyPr>
          <a:lstStyle/>
          <a:p>
            <a:pPr>
              <a:spcAft>
                <a:spcPts val="600"/>
              </a:spcAft>
            </a:pPr>
            <a:r>
              <a:rPr lang="en-GB" sz="2400" dirty="0"/>
              <a:t>Metadata is added automatically to the catalogue as new data is created</a:t>
            </a:r>
          </a:p>
          <a:p>
            <a:pPr marL="0" indent="0">
              <a:spcAft>
                <a:spcPts val="600"/>
              </a:spcAft>
              <a:buNone/>
            </a:pPr>
            <a:endParaRPr lang="en-GB" sz="2400" dirty="0"/>
          </a:p>
          <a:p>
            <a:pPr>
              <a:spcAft>
                <a:spcPts val="600"/>
              </a:spcAft>
            </a:pPr>
            <a:endParaRPr lang="en-GB" sz="2400" dirty="0"/>
          </a:p>
        </p:txBody>
      </p:sp>
      <p:grpSp>
        <p:nvGrpSpPr>
          <p:cNvPr id="4" name="Group 3"/>
          <p:cNvGrpSpPr/>
          <p:nvPr/>
        </p:nvGrpSpPr>
        <p:grpSpPr>
          <a:xfrm>
            <a:off x="3867346" y="1788043"/>
            <a:ext cx="1160032" cy="929955"/>
            <a:chOff x="5454524" y="2009903"/>
            <a:chExt cx="1160032" cy="929955"/>
          </a:xfrm>
        </p:grpSpPr>
        <p:sp>
          <p:nvSpPr>
            <p:cNvPr id="5" name="Can 4"/>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 name="Multidocument 5"/>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7" name="Group 21"/>
          <p:cNvGrpSpPr>
            <a:grpSpLocks/>
          </p:cNvGrpSpPr>
          <p:nvPr/>
        </p:nvGrpSpPr>
        <p:grpSpPr bwMode="auto">
          <a:xfrm>
            <a:off x="2420230" y="2248025"/>
            <a:ext cx="1022350" cy="842963"/>
            <a:chOff x="431539" y="5104202"/>
            <a:chExt cx="1023363" cy="843225"/>
          </a:xfrm>
        </p:grpSpPr>
        <p:sp>
          <p:nvSpPr>
            <p:cNvPr id="8" name="Can 7"/>
            <p:cNvSpPr/>
            <p:nvPr/>
          </p:nvSpPr>
          <p:spPr>
            <a:xfrm>
              <a:off x="431539" y="5104202"/>
              <a:ext cx="813605" cy="662194"/>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1100" dirty="0">
                <a:solidFill>
                  <a:srgbClr val="1F497D"/>
                </a:solidFill>
                <a:latin typeface="Calibri"/>
                <a:cs typeface="Calibri"/>
              </a:endParaRPr>
            </a:p>
          </p:txBody>
        </p:sp>
        <p:sp>
          <p:nvSpPr>
            <p:cNvPr id="9" name="Can 8"/>
            <p:cNvSpPr/>
            <p:nvPr/>
          </p:nvSpPr>
          <p:spPr>
            <a:xfrm>
              <a:off x="1167280" y="5305878"/>
              <a:ext cx="287622" cy="52562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1100" dirty="0">
                <a:solidFill>
                  <a:srgbClr val="1F497D"/>
                </a:solidFill>
                <a:latin typeface="Calibri"/>
                <a:cs typeface="Calibri"/>
              </a:endParaRPr>
            </a:p>
          </p:txBody>
        </p:sp>
        <p:sp>
          <p:nvSpPr>
            <p:cNvPr id="10" name="Can 9"/>
            <p:cNvSpPr/>
            <p:nvPr/>
          </p:nvSpPr>
          <p:spPr>
            <a:xfrm>
              <a:off x="531651" y="5421801"/>
              <a:ext cx="710315" cy="525626"/>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1100" dirty="0">
                  <a:solidFill>
                    <a:srgbClr val="1F497D"/>
                  </a:solidFill>
                  <a:latin typeface="Calibri"/>
                  <a:cs typeface="Calibri"/>
                </a:rPr>
                <a:t>Databases</a:t>
              </a:r>
            </a:p>
          </p:txBody>
        </p:sp>
      </p:grpSp>
      <p:grpSp>
        <p:nvGrpSpPr>
          <p:cNvPr id="11" name="Group 19"/>
          <p:cNvGrpSpPr>
            <a:grpSpLocks/>
          </p:cNvGrpSpPr>
          <p:nvPr/>
        </p:nvGrpSpPr>
        <p:grpSpPr bwMode="auto">
          <a:xfrm>
            <a:off x="2996068" y="3030158"/>
            <a:ext cx="1196975" cy="811213"/>
            <a:chOff x="2266224" y="5215162"/>
            <a:chExt cx="1198428" cy="810289"/>
          </a:xfrm>
        </p:grpSpPr>
        <p:sp>
          <p:nvSpPr>
            <p:cNvPr id="12" name="Rectangle 11"/>
            <p:cNvSpPr/>
            <p:nvPr/>
          </p:nvSpPr>
          <p:spPr>
            <a:xfrm>
              <a:off x="2557090" y="5343604"/>
              <a:ext cx="907562" cy="537549"/>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1100" dirty="0">
                <a:solidFill>
                  <a:srgbClr val="1F497D"/>
                </a:solidFill>
                <a:latin typeface="Calibri"/>
                <a:cs typeface="Calibri"/>
              </a:endParaRPr>
            </a:p>
          </p:txBody>
        </p:sp>
        <p:sp>
          <p:nvSpPr>
            <p:cNvPr id="13" name="Rectangle 12"/>
            <p:cNvSpPr/>
            <p:nvPr/>
          </p:nvSpPr>
          <p:spPr>
            <a:xfrm>
              <a:off x="2266224" y="5215162"/>
              <a:ext cx="643718" cy="6580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1100" dirty="0">
                <a:solidFill>
                  <a:srgbClr val="1F497D"/>
                </a:solidFill>
                <a:latin typeface="Calibri"/>
                <a:cs typeface="Calibri"/>
              </a:endParaRPr>
            </a:p>
          </p:txBody>
        </p:sp>
        <p:sp>
          <p:nvSpPr>
            <p:cNvPr id="14" name="Rectangle 13"/>
            <p:cNvSpPr/>
            <p:nvPr/>
          </p:nvSpPr>
          <p:spPr>
            <a:xfrm>
              <a:off x="2418809" y="5487901"/>
              <a:ext cx="905973" cy="53755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1100" dirty="0">
                  <a:solidFill>
                    <a:srgbClr val="1F497D"/>
                  </a:solidFill>
                  <a:latin typeface="Calibri"/>
                  <a:cs typeface="Calibri"/>
                </a:rPr>
                <a:t>Applications</a:t>
              </a:r>
            </a:p>
          </p:txBody>
        </p:sp>
      </p:grpSp>
      <p:grpSp>
        <p:nvGrpSpPr>
          <p:cNvPr id="15" name="Group 20"/>
          <p:cNvGrpSpPr>
            <a:grpSpLocks/>
          </p:cNvGrpSpPr>
          <p:nvPr/>
        </p:nvGrpSpPr>
        <p:grpSpPr bwMode="auto">
          <a:xfrm>
            <a:off x="4198726" y="3207267"/>
            <a:ext cx="1266825" cy="550862"/>
            <a:chOff x="1849453" y="6065863"/>
            <a:chExt cx="1266516" cy="551379"/>
          </a:xfrm>
        </p:grpSpPr>
        <p:sp>
          <p:nvSpPr>
            <p:cNvPr id="16" name="Predefined Process 15"/>
            <p:cNvSpPr/>
            <p:nvPr/>
          </p:nvSpPr>
          <p:spPr>
            <a:xfrm>
              <a:off x="1849453" y="6065863"/>
              <a:ext cx="961790" cy="370234"/>
            </a:xfrm>
            <a:prstGeom prst="flowChartPredefinedProcess">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1100" dirty="0">
                  <a:solidFill>
                    <a:srgbClr val="1F497D"/>
                  </a:solidFill>
                  <a:latin typeface="Calibri"/>
                  <a:cs typeface="Calibri"/>
                </a:rPr>
                <a:t>Function</a:t>
              </a:r>
            </a:p>
          </p:txBody>
        </p:sp>
        <p:sp>
          <p:nvSpPr>
            <p:cNvPr id="17" name="Predefined Process 16"/>
            <p:cNvSpPr/>
            <p:nvPr/>
          </p:nvSpPr>
          <p:spPr>
            <a:xfrm>
              <a:off x="2001816" y="6156435"/>
              <a:ext cx="961790" cy="370235"/>
            </a:xfrm>
            <a:prstGeom prst="flowChartPredefinedProcess">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1100" dirty="0">
                  <a:solidFill>
                    <a:srgbClr val="1F497D"/>
                  </a:solidFill>
                  <a:latin typeface="Calibri"/>
                  <a:cs typeface="Calibri"/>
                </a:rPr>
                <a:t>Function</a:t>
              </a:r>
            </a:p>
          </p:txBody>
        </p:sp>
        <p:sp>
          <p:nvSpPr>
            <p:cNvPr id="18" name="Predefined Process 17"/>
            <p:cNvSpPr/>
            <p:nvPr/>
          </p:nvSpPr>
          <p:spPr>
            <a:xfrm>
              <a:off x="2154179" y="6247008"/>
              <a:ext cx="961790" cy="370234"/>
            </a:xfrm>
            <a:prstGeom prst="flowChartPredefinedProcess">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1100" dirty="0">
                  <a:solidFill>
                    <a:srgbClr val="1F497D"/>
                  </a:solidFill>
                  <a:latin typeface="Calibri"/>
                  <a:cs typeface="Calibri"/>
                </a:rPr>
                <a:t>Functions</a:t>
              </a:r>
            </a:p>
          </p:txBody>
        </p:sp>
      </p:grpSp>
      <p:sp>
        <p:nvSpPr>
          <p:cNvPr id="19" name="Multidocument 18"/>
          <p:cNvSpPr/>
          <p:nvPr/>
        </p:nvSpPr>
        <p:spPr>
          <a:xfrm>
            <a:off x="5496197" y="2734337"/>
            <a:ext cx="719137" cy="46990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1100" dirty="0">
                <a:solidFill>
                  <a:srgbClr val="1F497D"/>
                </a:solidFill>
                <a:latin typeface="Calibri"/>
                <a:cs typeface="Calibri"/>
              </a:rPr>
              <a:t>Files</a:t>
            </a:r>
          </a:p>
        </p:txBody>
      </p:sp>
      <p:sp>
        <p:nvSpPr>
          <p:cNvPr id="20" name="Right Arrow 19"/>
          <p:cNvSpPr/>
          <p:nvPr/>
        </p:nvSpPr>
        <p:spPr>
          <a:xfrm rot="19273257">
            <a:off x="3854583" y="2765180"/>
            <a:ext cx="314960" cy="233680"/>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1" name="Right Arrow 20"/>
          <p:cNvSpPr/>
          <p:nvPr/>
        </p:nvSpPr>
        <p:spPr>
          <a:xfrm rot="20436385">
            <a:off x="3526970" y="2477600"/>
            <a:ext cx="314960" cy="233680"/>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2" name="Right Arrow 21"/>
          <p:cNvSpPr/>
          <p:nvPr/>
        </p:nvSpPr>
        <p:spPr>
          <a:xfrm rot="15364873">
            <a:off x="4597000" y="2857581"/>
            <a:ext cx="314960" cy="233680"/>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3" name="Right Arrow 22"/>
          <p:cNvSpPr/>
          <p:nvPr/>
        </p:nvSpPr>
        <p:spPr>
          <a:xfrm rot="13370122">
            <a:off x="5149410" y="2530007"/>
            <a:ext cx="314960" cy="233680"/>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4" name="Rectangle 23">
            <a:extLst>
              <a:ext uri="{FF2B5EF4-FFF2-40B4-BE49-F238E27FC236}">
                <a16:creationId xmlns="" xmlns:a16="http://schemas.microsoft.com/office/drawing/2014/main" id="{158973AC-E9B4-4826-9B3D-D3784BFC773C}"/>
              </a:ext>
            </a:extLst>
          </p:cNvPr>
          <p:cNvSpPr/>
          <p:nvPr/>
        </p:nvSpPr>
        <p:spPr>
          <a:xfrm>
            <a:off x="0" y="4039580"/>
            <a:ext cx="9144000" cy="803125"/>
          </a:xfrm>
          <a:prstGeom prst="rect">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latin typeface="Calibri"/>
                <a:cs typeface="Calibri"/>
              </a:rPr>
              <a:t>It’s possible if data-driven enterprises collaborate to build it</a:t>
            </a:r>
          </a:p>
          <a:p>
            <a:pPr algn="ctr"/>
            <a:r>
              <a:rPr lang="en-US" sz="2400" dirty="0">
                <a:solidFill>
                  <a:schemeClr val="tx1"/>
                </a:solidFill>
                <a:latin typeface="Calibri"/>
                <a:cs typeface="Calibri"/>
              </a:rPr>
              <a:t>Let’s talk about how </a:t>
            </a:r>
          </a:p>
        </p:txBody>
      </p:sp>
      <p:sp>
        <p:nvSpPr>
          <p:cNvPr id="27" name="Title 1">
            <a:extLst>
              <a:ext uri="{FF2B5EF4-FFF2-40B4-BE49-F238E27FC236}">
                <a16:creationId xmlns="" xmlns:a16="http://schemas.microsoft.com/office/drawing/2014/main" id="{C2AA678A-6945-4A64-9399-F6982B4D8738}"/>
              </a:ext>
            </a:extLst>
          </p:cNvPr>
          <p:cNvSpPr>
            <a:spLocks noGrp="1"/>
          </p:cNvSpPr>
          <p:nvPr>
            <p:ph type="title"/>
          </p:nvPr>
        </p:nvSpPr>
        <p:spPr>
          <a:xfrm>
            <a:off x="363456" y="274151"/>
            <a:ext cx="8520599" cy="564772"/>
          </a:xfrm>
        </p:spPr>
        <p:txBody>
          <a:bodyPr/>
          <a:lstStyle/>
          <a:p>
            <a:r>
              <a:rPr lang="en-GB" sz="2800" spc="-20" dirty="0">
                <a:solidFill>
                  <a:schemeClr val="bg1"/>
                </a:solidFill>
                <a:latin typeface="Open Sans Light" pitchFamily="34" charset="0"/>
              </a:rPr>
              <a:t>IMAGINE </a:t>
            </a:r>
            <a:r>
              <a:rPr lang="is-IS" sz="2800" spc="-20" dirty="0">
                <a:solidFill>
                  <a:schemeClr val="bg1"/>
                </a:solidFill>
                <a:latin typeface="Open Sans Light" pitchFamily="34" charset="0"/>
              </a:rPr>
              <a:t>…</a:t>
            </a:r>
            <a:endParaRPr lang="en-GB" sz="2800" spc="-20" dirty="0">
              <a:solidFill>
                <a:schemeClr val="bg1"/>
              </a:solidFill>
              <a:latin typeface="Open Sans Light" pitchFamily="34" charset="0"/>
            </a:endParaRPr>
          </a:p>
        </p:txBody>
      </p:sp>
    </p:spTree>
    <p:extLst>
      <p:ext uri="{BB962C8B-B14F-4D97-AF65-F5344CB8AC3E}">
        <p14:creationId xmlns:p14="http://schemas.microsoft.com/office/powerpoint/2010/main" val="3493906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767751" y="1500996"/>
            <a:ext cx="7125419" cy="1915064"/>
          </a:xfrm>
        </p:spPr>
        <p:txBody>
          <a:bodyPr/>
          <a:lstStyle/>
          <a:p>
            <a:pPr marL="285750" indent="-285750">
              <a:buClrTx/>
              <a:buFont typeface="Arial" panose="020B0604020202020204" pitchFamily="34" charset="0"/>
              <a:buChar char="•"/>
            </a:pPr>
            <a:r>
              <a:rPr lang="en-GB" sz="2400" dirty="0"/>
              <a:t>The Metadata Problem </a:t>
            </a:r>
          </a:p>
          <a:p>
            <a:pPr marL="285750" indent="-285750">
              <a:buClrTx/>
              <a:buFont typeface="Arial" panose="020B0604020202020204" pitchFamily="34" charset="0"/>
              <a:buChar char="•"/>
            </a:pPr>
            <a:r>
              <a:rPr lang="en-GB" sz="2400" dirty="0"/>
              <a:t>Building an Open Ecosystem</a:t>
            </a:r>
          </a:p>
          <a:p>
            <a:pPr marL="285750" indent="-285750">
              <a:buClrTx/>
              <a:buFont typeface="Arial" panose="020B0604020202020204" pitchFamily="34" charset="0"/>
              <a:buChar char="•"/>
            </a:pPr>
            <a:r>
              <a:rPr lang="en-GB" sz="2400" dirty="0"/>
              <a:t>Benefits for Data Governance Professionals</a:t>
            </a:r>
          </a:p>
        </p:txBody>
      </p:sp>
      <p:sp>
        <p:nvSpPr>
          <p:cNvPr id="6" name="Title 1">
            <a:extLst>
              <a:ext uri="{FF2B5EF4-FFF2-40B4-BE49-F238E27FC236}">
                <a16:creationId xmlns="" xmlns:a16="http://schemas.microsoft.com/office/drawing/2014/main" id="{719A6EE7-AFD6-491A-920C-FB21C9C5E053}"/>
              </a:ext>
            </a:extLst>
          </p:cNvPr>
          <p:cNvSpPr>
            <a:spLocks noGrp="1"/>
          </p:cNvSpPr>
          <p:nvPr>
            <p:ph type="title"/>
          </p:nvPr>
        </p:nvSpPr>
        <p:spPr>
          <a:xfrm>
            <a:off x="363456" y="274151"/>
            <a:ext cx="8520599" cy="564772"/>
          </a:xfrm>
        </p:spPr>
        <p:txBody>
          <a:bodyPr/>
          <a:lstStyle/>
          <a:p>
            <a:r>
              <a:rPr lang="en-US" sz="2800" spc="-20" dirty="0">
                <a:solidFill>
                  <a:schemeClr val="bg1"/>
                </a:solidFill>
                <a:latin typeface="Open Sans Light" pitchFamily="34" charset="0"/>
              </a:rPr>
              <a:t>AGENDA</a:t>
            </a:r>
            <a:endParaRPr lang="en-GB" sz="2800" spc="-20" dirty="0">
              <a:solidFill>
                <a:schemeClr val="bg1"/>
              </a:solidFill>
              <a:latin typeface="Open Sans Light" pitchFamily="34" charset="0"/>
            </a:endParaRPr>
          </a:p>
        </p:txBody>
      </p:sp>
    </p:spTree>
    <p:extLst>
      <p:ext uri="{BB962C8B-B14F-4D97-AF65-F5344CB8AC3E}">
        <p14:creationId xmlns:p14="http://schemas.microsoft.com/office/powerpoint/2010/main" val="15894071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2984740" y="1204912"/>
            <a:ext cx="5847555" cy="3182030"/>
          </a:xfrm>
        </p:spPr>
        <p:txBody>
          <a:bodyPr>
            <a:normAutofit/>
          </a:bodyPr>
          <a:lstStyle/>
          <a:p>
            <a:pPr marL="228600" indent="-228600">
              <a:spcBef>
                <a:spcPts val="1200"/>
              </a:spcBef>
              <a:spcAft>
                <a:spcPts val="1200"/>
              </a:spcAft>
              <a:buClrTx/>
              <a:buFont typeface="+mj-lt"/>
              <a:buAutoNum type="arabicPeriod"/>
            </a:pPr>
            <a:r>
              <a:rPr lang="en-GB" sz="2800" dirty="0"/>
              <a:t>Use data outside the application that created it</a:t>
            </a:r>
          </a:p>
          <a:p>
            <a:pPr marL="228600" indent="-228600">
              <a:spcBef>
                <a:spcPts val="1200"/>
              </a:spcBef>
              <a:spcAft>
                <a:spcPts val="1200"/>
              </a:spcAft>
              <a:buClrTx/>
              <a:buFont typeface="+mj-lt"/>
              <a:buAutoNum type="arabicPeriod"/>
            </a:pPr>
            <a:r>
              <a:rPr lang="en-GB" sz="2800" dirty="0"/>
              <a:t>Find the right data sets</a:t>
            </a:r>
          </a:p>
          <a:p>
            <a:pPr marL="228600" indent="-228600">
              <a:spcBef>
                <a:spcPts val="1200"/>
              </a:spcBef>
              <a:spcAft>
                <a:spcPts val="1200"/>
              </a:spcAft>
              <a:buClrTx/>
              <a:buFont typeface="+mj-lt"/>
              <a:buAutoNum type="arabicPeriod"/>
            </a:pPr>
            <a:r>
              <a:rPr lang="en-GB" sz="2800" dirty="0"/>
              <a:t>Automate governance processes</a:t>
            </a:r>
          </a:p>
        </p:txBody>
      </p:sp>
      <p:pic>
        <p:nvPicPr>
          <p:cNvPr id="3074" name="Picture 2" descr="Image result for metadaTA">
            <a:extLst>
              <a:ext uri="{FF2B5EF4-FFF2-40B4-BE49-F238E27FC236}">
                <a16:creationId xmlns="" xmlns:a16="http://schemas.microsoft.com/office/drawing/2014/main" id="{DD6D7D8E-0A71-4048-88D7-730959A616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552" y="1300502"/>
            <a:ext cx="2247900" cy="2990850"/>
          </a:xfrm>
          <a:prstGeom prst="rect">
            <a:avLst/>
          </a:prstGeom>
          <a:noFill/>
          <a:extLst>
            <a:ext uri="{909E8E84-426E-40dd-AFC4-6F175D3DCCD1}">
              <a14:hiddenFill xmlns:a14="http://schemas.microsoft.com/office/drawing/2010/main" xmlns="">
                <a:solidFill>
                  <a:srgbClr val="FFFFFF"/>
                </a:solidFill>
              </a14:hiddenFill>
            </a:ext>
          </a:extLst>
        </p:spPr>
      </p:pic>
      <p:sp>
        <p:nvSpPr>
          <p:cNvPr id="7" name="Title 1">
            <a:extLst>
              <a:ext uri="{FF2B5EF4-FFF2-40B4-BE49-F238E27FC236}">
                <a16:creationId xmlns="" xmlns:a16="http://schemas.microsoft.com/office/drawing/2014/main" id="{52FE22E4-E4A3-45AB-9B7E-6F0540ADF220}"/>
              </a:ext>
            </a:extLst>
          </p:cNvPr>
          <p:cNvSpPr>
            <a:spLocks noGrp="1"/>
          </p:cNvSpPr>
          <p:nvPr>
            <p:ph type="title"/>
          </p:nvPr>
        </p:nvSpPr>
        <p:spPr>
          <a:xfrm>
            <a:off x="363456" y="274151"/>
            <a:ext cx="8520599" cy="564772"/>
          </a:xfrm>
        </p:spPr>
        <p:txBody>
          <a:bodyPr/>
          <a:lstStyle/>
          <a:p>
            <a:r>
              <a:rPr lang="en-GB" sz="2800" spc="-20" dirty="0">
                <a:solidFill>
                  <a:schemeClr val="bg1"/>
                </a:solidFill>
                <a:latin typeface="Open Sans Light" pitchFamily="34" charset="0"/>
              </a:rPr>
              <a:t>WHY DO WE NEED METADATA?</a:t>
            </a:r>
          </a:p>
        </p:txBody>
      </p:sp>
    </p:spTree>
    <p:extLst>
      <p:ext uri="{BB962C8B-B14F-4D97-AF65-F5344CB8AC3E}">
        <p14:creationId xmlns:p14="http://schemas.microsoft.com/office/powerpoint/2010/main" val="760023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4427878" y="980735"/>
            <a:ext cx="4507934" cy="3182030"/>
          </a:xfrm>
        </p:spPr>
        <p:txBody>
          <a:bodyPr/>
          <a:lstStyle/>
          <a:p>
            <a:pPr marL="342900" indent="-342900">
              <a:buClrTx/>
              <a:buFont typeface="Arial" panose="020B0604020202020204" pitchFamily="34" charset="0"/>
              <a:buChar char="•"/>
            </a:pPr>
            <a:r>
              <a:rPr lang="en-GB" sz="2400" dirty="0"/>
              <a:t>Many data platforms do not have metadata support</a:t>
            </a:r>
          </a:p>
          <a:p>
            <a:pPr marL="342900" indent="-342900">
              <a:buClrTx/>
              <a:buFont typeface="Arial" panose="020B0604020202020204" pitchFamily="34" charset="0"/>
              <a:buChar char="•"/>
            </a:pPr>
            <a:r>
              <a:rPr lang="en-GB" sz="2400" dirty="0"/>
              <a:t>Proprietary tools support a limited range of data sources and governance actions</a:t>
            </a:r>
          </a:p>
          <a:p>
            <a:pPr marL="342900" indent="-342900">
              <a:buClrTx/>
              <a:buFont typeface="Arial" panose="020B0604020202020204" pitchFamily="34" charset="0"/>
              <a:buChar char="•"/>
            </a:pPr>
            <a:r>
              <a:rPr lang="en-GB" sz="2400" dirty="0"/>
              <a:t>Expensive efforts to create an enterprise data catalogue</a:t>
            </a:r>
          </a:p>
        </p:txBody>
      </p:sp>
      <p:pic>
        <p:nvPicPr>
          <p:cNvPr id="6" name="Picture 5" descr="A picture containing orange, table, building, sitting&#10;&#10;Description generated with very high confidence">
            <a:extLst>
              <a:ext uri="{FF2B5EF4-FFF2-40B4-BE49-F238E27FC236}">
                <a16:creationId xmlns="" xmlns:a16="http://schemas.microsoft.com/office/drawing/2014/main" id="{C74855F9-77C5-46BA-8E92-BCA9FFE72F60}"/>
              </a:ext>
            </a:extLst>
          </p:cNvPr>
          <p:cNvPicPr>
            <a:picLocks noChangeAspect="1"/>
          </p:cNvPicPr>
          <p:nvPr/>
        </p:nvPicPr>
        <p:blipFill>
          <a:blip r:embed="rId3"/>
          <a:stretch>
            <a:fillRect/>
          </a:stretch>
        </p:blipFill>
        <p:spPr>
          <a:xfrm>
            <a:off x="0" y="0"/>
            <a:ext cx="4184749" cy="4977442"/>
          </a:xfrm>
          <a:prstGeom prst="rect">
            <a:avLst/>
          </a:prstGeom>
        </p:spPr>
      </p:pic>
      <p:sp>
        <p:nvSpPr>
          <p:cNvPr id="9" name="Title 1">
            <a:extLst>
              <a:ext uri="{FF2B5EF4-FFF2-40B4-BE49-F238E27FC236}">
                <a16:creationId xmlns="" xmlns:a16="http://schemas.microsoft.com/office/drawing/2014/main" id="{24DE5554-F465-4FFA-AA18-8372D674B70B}"/>
              </a:ext>
            </a:extLst>
          </p:cNvPr>
          <p:cNvSpPr>
            <a:spLocks noGrp="1"/>
          </p:cNvSpPr>
          <p:nvPr>
            <p:ph type="title"/>
          </p:nvPr>
        </p:nvSpPr>
        <p:spPr>
          <a:xfrm>
            <a:off x="4427878" y="274151"/>
            <a:ext cx="4456177" cy="564772"/>
          </a:xfrm>
        </p:spPr>
        <p:txBody>
          <a:bodyPr/>
          <a:lstStyle/>
          <a:p>
            <a:r>
              <a:rPr lang="en-US" sz="2800" spc="-20" dirty="0">
                <a:solidFill>
                  <a:schemeClr val="bg1"/>
                </a:solidFill>
                <a:latin typeface="Open Sans Light" pitchFamily="34" charset="0"/>
              </a:rPr>
              <a:t>TODAY’S REALITY</a:t>
            </a:r>
            <a:endParaRPr lang="en-GB" sz="2800" spc="-20" dirty="0">
              <a:solidFill>
                <a:schemeClr val="bg1"/>
              </a:solidFill>
              <a:latin typeface="Open Sans Light" pitchFamily="34" charset="0"/>
            </a:endParaRPr>
          </a:p>
        </p:txBody>
      </p:sp>
    </p:spTree>
    <p:extLst>
      <p:ext uri="{BB962C8B-B14F-4D97-AF65-F5344CB8AC3E}">
        <p14:creationId xmlns:p14="http://schemas.microsoft.com/office/powerpoint/2010/main" val="2534232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n 3"/>
          <p:cNvSpPr/>
          <p:nvPr/>
        </p:nvSpPr>
        <p:spPr>
          <a:xfrm>
            <a:off x="4827919" y="3496420"/>
            <a:ext cx="555625" cy="3571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 name="Can 4"/>
          <p:cNvSpPr/>
          <p:nvPr/>
        </p:nvSpPr>
        <p:spPr>
          <a:xfrm>
            <a:off x="5378764" y="348848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 name="Can 5"/>
          <p:cNvSpPr/>
          <p:nvPr/>
        </p:nvSpPr>
        <p:spPr>
          <a:xfrm>
            <a:off x="5826439" y="370120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7" name="Straight Arrow Connector 199"/>
          <p:cNvCxnSpPr>
            <a:endCxn id="6" idx="1"/>
          </p:cNvCxnSpPr>
          <p:nvPr/>
        </p:nvCxnSpPr>
        <p:spPr bwMode="auto">
          <a:xfrm rot="16200000" flipH="1">
            <a:off x="4646133" y="2362150"/>
            <a:ext cx="1581150" cy="1096963"/>
          </a:xfrm>
          <a:prstGeom prst="bentConnector3">
            <a:avLst>
              <a:gd name="adj1" fmla="val 76391"/>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 name="Straight Arrow Connector 196"/>
          <p:cNvCxnSpPr>
            <a:stCxn id="61" idx="2"/>
            <a:endCxn id="5" idx="1"/>
          </p:cNvCxnSpPr>
          <p:nvPr/>
        </p:nvCxnSpPr>
        <p:spPr bwMode="auto">
          <a:xfrm rot="16200000" flipH="1">
            <a:off x="4376266" y="2284355"/>
            <a:ext cx="1381125" cy="1027112"/>
          </a:xfrm>
          <a:prstGeom prst="bentConnector3">
            <a:avLst>
              <a:gd name="adj1" fmla="val 74302"/>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9" name="Can 8"/>
          <p:cNvSpPr/>
          <p:nvPr/>
        </p:nvSpPr>
        <p:spPr>
          <a:xfrm>
            <a:off x="5464489" y="3915511"/>
            <a:ext cx="436562" cy="258762"/>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0" name="Straight Arrow Connector 199"/>
          <p:cNvCxnSpPr>
            <a:stCxn id="61" idx="2"/>
            <a:endCxn id="9" idx="1"/>
          </p:cNvCxnSpPr>
          <p:nvPr/>
        </p:nvCxnSpPr>
        <p:spPr bwMode="auto">
          <a:xfrm rot="16200000" flipH="1">
            <a:off x="4213540" y="2447074"/>
            <a:ext cx="1808163" cy="11287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1" name="Group 137"/>
          <p:cNvGrpSpPr>
            <a:grpSpLocks/>
          </p:cNvGrpSpPr>
          <p:nvPr/>
        </p:nvGrpSpPr>
        <p:grpSpPr bwMode="auto">
          <a:xfrm>
            <a:off x="7220265" y="1231048"/>
            <a:ext cx="1228725" cy="863600"/>
            <a:chOff x="5523670" y="3674781"/>
            <a:chExt cx="1229360" cy="863600"/>
          </a:xfrm>
        </p:grpSpPr>
        <p:sp>
          <p:nvSpPr>
            <p:cNvPr id="12" name="Rectangle 11"/>
            <p:cNvSpPr/>
            <p:nvPr/>
          </p:nvSpPr>
          <p:spPr>
            <a:xfrm>
              <a:off x="5523670" y="3674781"/>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 name="Rectangle 12"/>
            <p:cNvSpPr/>
            <p:nvPr/>
          </p:nvSpPr>
          <p:spPr>
            <a:xfrm>
              <a:off x="5577673" y="3719231"/>
              <a:ext cx="1121354" cy="774700"/>
            </a:xfrm>
            <a:prstGeom prst="rect">
              <a:avLst/>
            </a:prstGeom>
            <a:solidFill>
              <a:srgbClr val="FFFFFF"/>
            </a:solidFill>
            <a:ln w="12700" cmpd="sng">
              <a:solidFill>
                <a:srgbClr val="99CC99"/>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 name="Rectangle 13"/>
            <p:cNvSpPr/>
            <p:nvPr/>
          </p:nvSpPr>
          <p:spPr>
            <a:xfrm>
              <a:off x="5569731" y="3887506"/>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 name="Rectangle 14"/>
            <p:cNvSpPr/>
            <p:nvPr/>
          </p:nvSpPr>
          <p:spPr>
            <a:xfrm>
              <a:off x="5569731" y="4051019"/>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 name="Rectangle 15"/>
            <p:cNvSpPr/>
            <p:nvPr/>
          </p:nvSpPr>
          <p:spPr>
            <a:xfrm>
              <a:off x="5569731" y="4214531"/>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 name="Rectangle 16"/>
            <p:cNvSpPr/>
            <p:nvPr/>
          </p:nvSpPr>
          <p:spPr>
            <a:xfrm>
              <a:off x="5569731" y="4378044"/>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 name="Straight Connector 17"/>
            <p:cNvCxnSpPr/>
            <p:nvPr/>
          </p:nvCxnSpPr>
          <p:spPr bwMode="auto">
            <a:xfrm>
              <a:off x="6146292"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9" name="Straight Connector 18"/>
            <p:cNvCxnSpPr/>
            <p:nvPr/>
          </p:nvCxnSpPr>
          <p:spPr bwMode="auto">
            <a:xfrm>
              <a:off x="629559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0" name="Straight Connector 19"/>
            <p:cNvCxnSpPr/>
            <p:nvPr/>
          </p:nvCxnSpPr>
          <p:spPr bwMode="auto">
            <a:xfrm>
              <a:off x="644648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1" name="Straight Connector 20"/>
            <p:cNvCxnSpPr/>
            <p:nvPr/>
          </p:nvCxnSpPr>
          <p:spPr bwMode="auto">
            <a:xfrm>
              <a:off x="659578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2" name="Straight Connector 21"/>
            <p:cNvCxnSpPr/>
            <p:nvPr/>
          </p:nvCxnSpPr>
          <p:spPr bwMode="auto">
            <a:xfrm>
              <a:off x="569679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3" name="Straight Connector 22"/>
            <p:cNvCxnSpPr/>
            <p:nvPr/>
          </p:nvCxnSpPr>
          <p:spPr bwMode="auto">
            <a:xfrm>
              <a:off x="584609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4" name="Straight Connector 23"/>
            <p:cNvCxnSpPr/>
            <p:nvPr/>
          </p:nvCxnSpPr>
          <p:spPr bwMode="auto">
            <a:xfrm>
              <a:off x="599698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5" name="Rectangle 24"/>
            <p:cNvSpPr/>
            <p:nvPr/>
          </p:nvSpPr>
          <p:spPr>
            <a:xfrm>
              <a:off x="5569731" y="3723994"/>
              <a:ext cx="1137237" cy="80962"/>
            </a:xfrm>
            <a:prstGeom prst="rect">
              <a:avLst/>
            </a:prstGeom>
            <a:solidFill>
              <a:schemeClr val="accent3">
                <a:lumMod val="75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26" name="Group 6"/>
          <p:cNvGrpSpPr>
            <a:grpSpLocks/>
          </p:cNvGrpSpPr>
          <p:nvPr/>
        </p:nvGrpSpPr>
        <p:grpSpPr bwMode="auto">
          <a:xfrm>
            <a:off x="5878843" y="1227874"/>
            <a:ext cx="1230313" cy="863600"/>
            <a:chOff x="5530107" y="3733058"/>
            <a:chExt cx="1229360" cy="863600"/>
          </a:xfrm>
        </p:grpSpPr>
        <p:sp>
          <p:nvSpPr>
            <p:cNvPr id="27" name="Rectangle 26"/>
            <p:cNvSpPr/>
            <p:nvPr/>
          </p:nvSpPr>
          <p:spPr>
            <a:xfrm>
              <a:off x="5530107" y="3733058"/>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8" name="Rectangle 27"/>
            <p:cNvSpPr/>
            <p:nvPr/>
          </p:nvSpPr>
          <p:spPr>
            <a:xfrm>
              <a:off x="5580868" y="3774333"/>
              <a:ext cx="1137356"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9" name="Rectangle 28"/>
            <p:cNvSpPr/>
            <p:nvPr/>
          </p:nvSpPr>
          <p:spPr>
            <a:xfrm>
              <a:off x="5590385" y="3885458"/>
              <a:ext cx="274425"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0" name="Rectangle 29"/>
            <p:cNvSpPr/>
            <p:nvPr/>
          </p:nvSpPr>
          <p:spPr>
            <a:xfrm>
              <a:off x="5896536" y="3885458"/>
              <a:ext cx="815343" cy="65563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1" name="Rectangle 30"/>
            <p:cNvSpPr/>
            <p:nvPr/>
          </p:nvSpPr>
          <p:spPr>
            <a:xfrm>
              <a:off x="5650664" y="39378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2" name="Rectangle 31"/>
            <p:cNvSpPr/>
            <p:nvPr/>
          </p:nvSpPr>
          <p:spPr>
            <a:xfrm>
              <a:off x="5952055" y="3942608"/>
              <a:ext cx="656716" cy="12541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3" name="Rectangle 32"/>
            <p:cNvSpPr/>
            <p:nvPr/>
          </p:nvSpPr>
          <p:spPr>
            <a:xfrm>
              <a:off x="6018678" y="4315671"/>
              <a:ext cx="344221" cy="1476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4" name="Rectangle 33"/>
            <p:cNvSpPr/>
            <p:nvPr/>
          </p:nvSpPr>
          <p:spPr>
            <a:xfrm>
              <a:off x="5959987" y="3956896"/>
              <a:ext cx="191938" cy="49847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5" name="Rectangle 34"/>
            <p:cNvSpPr/>
            <p:nvPr/>
          </p:nvSpPr>
          <p:spPr>
            <a:xfrm>
              <a:off x="6193168" y="4134696"/>
              <a:ext cx="407672" cy="1238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6" name="Rectangle 35"/>
            <p:cNvSpPr/>
            <p:nvPr/>
          </p:nvSpPr>
          <p:spPr>
            <a:xfrm>
              <a:off x="5650664" y="4061671"/>
              <a:ext cx="155454" cy="682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7" name="Rectangle 36"/>
            <p:cNvSpPr/>
            <p:nvPr/>
          </p:nvSpPr>
          <p:spPr>
            <a:xfrm>
              <a:off x="5650664" y="418390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8" name="Rectangle 37"/>
            <p:cNvSpPr/>
            <p:nvPr/>
          </p:nvSpPr>
          <p:spPr>
            <a:xfrm>
              <a:off x="6207445" y="43950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9" name="Rectangle 38"/>
            <p:cNvSpPr/>
            <p:nvPr/>
          </p:nvSpPr>
          <p:spPr>
            <a:xfrm>
              <a:off x="5650664" y="4307733"/>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0" name="Rectangle 39"/>
            <p:cNvSpPr/>
            <p:nvPr/>
          </p:nvSpPr>
          <p:spPr>
            <a:xfrm>
              <a:off x="6434281" y="4399808"/>
              <a:ext cx="155454" cy="682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1" name="Rectangle 40"/>
            <p:cNvSpPr/>
            <p:nvPr/>
          </p:nvSpPr>
          <p:spPr>
            <a:xfrm>
              <a:off x="6426350" y="430455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cxnSp>
        <p:nvCxnSpPr>
          <p:cNvPr id="42" name="Straight Arrow Connector 199"/>
          <p:cNvCxnSpPr>
            <a:endCxn id="4" idx="1"/>
          </p:cNvCxnSpPr>
          <p:nvPr/>
        </p:nvCxnSpPr>
        <p:spPr bwMode="auto">
          <a:xfrm rot="16200000" flipH="1">
            <a:off x="3987338" y="2378026"/>
            <a:ext cx="1406525" cy="8302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3" name="Can 42"/>
          <p:cNvSpPr/>
          <p:nvPr/>
        </p:nvSpPr>
        <p:spPr>
          <a:xfrm>
            <a:off x="1410021" y="353293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4" name="Can 43"/>
          <p:cNvSpPr/>
          <p:nvPr/>
        </p:nvSpPr>
        <p:spPr>
          <a:xfrm>
            <a:off x="1857689" y="374565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5" name="Straight Arrow Connector 199"/>
          <p:cNvCxnSpPr>
            <a:stCxn id="149" idx="2"/>
            <a:endCxn id="44" idx="1"/>
          </p:cNvCxnSpPr>
          <p:nvPr/>
        </p:nvCxnSpPr>
        <p:spPr bwMode="auto">
          <a:xfrm rot="16200000" flipH="1">
            <a:off x="1153642" y="2882850"/>
            <a:ext cx="1689100" cy="365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46" name="Straight Arrow Connector 196"/>
          <p:cNvCxnSpPr>
            <a:stCxn id="148" idx="2"/>
            <a:endCxn id="43" idx="1"/>
          </p:cNvCxnSpPr>
          <p:nvPr/>
        </p:nvCxnSpPr>
        <p:spPr bwMode="auto">
          <a:xfrm rot="5400000">
            <a:off x="913938" y="2755851"/>
            <a:ext cx="1474787" cy="7937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7" name="Can 46"/>
          <p:cNvSpPr/>
          <p:nvPr/>
        </p:nvSpPr>
        <p:spPr>
          <a:xfrm>
            <a:off x="1014738" y="3745648"/>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8" name="Straight Arrow Connector 199"/>
          <p:cNvCxnSpPr>
            <a:stCxn id="147" idx="2"/>
            <a:endCxn id="51" idx="1"/>
          </p:cNvCxnSpPr>
          <p:nvPr/>
        </p:nvCxnSpPr>
        <p:spPr bwMode="auto">
          <a:xfrm rot="16200000" flipH="1">
            <a:off x="1358835" y="2118858"/>
            <a:ext cx="1719263" cy="159464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49" name="Straight Arrow Connector 196"/>
          <p:cNvCxnSpPr>
            <a:stCxn id="144" idx="2"/>
            <a:endCxn id="47" idx="1"/>
          </p:cNvCxnSpPr>
          <p:nvPr/>
        </p:nvCxnSpPr>
        <p:spPr bwMode="auto">
          <a:xfrm rot="16200000" flipH="1">
            <a:off x="372592" y="2825700"/>
            <a:ext cx="1689100" cy="1508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0" name="Can 49"/>
          <p:cNvSpPr/>
          <p:nvPr/>
        </p:nvSpPr>
        <p:spPr>
          <a:xfrm>
            <a:off x="2408569" y="3561507"/>
            <a:ext cx="403225"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1" name="Can 50"/>
          <p:cNvSpPr/>
          <p:nvPr/>
        </p:nvSpPr>
        <p:spPr>
          <a:xfrm>
            <a:off x="2857814" y="3775811"/>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2" name="Straight Arrow Connector 199"/>
          <p:cNvCxnSpPr>
            <a:endCxn id="51" idx="1"/>
          </p:cNvCxnSpPr>
          <p:nvPr/>
        </p:nvCxnSpPr>
        <p:spPr bwMode="auto">
          <a:xfrm rot="16200000" flipH="1">
            <a:off x="2102172" y="2862999"/>
            <a:ext cx="1217613" cy="608012"/>
          </a:xfrm>
          <a:prstGeom prst="bentConnector3">
            <a:avLst>
              <a:gd name="adj1" fmla="val 65645"/>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53" name="Straight Arrow Connector 196"/>
          <p:cNvCxnSpPr>
            <a:stCxn id="205" idx="3"/>
            <a:endCxn id="50" idx="1"/>
          </p:cNvCxnSpPr>
          <p:nvPr/>
        </p:nvCxnSpPr>
        <p:spPr bwMode="auto">
          <a:xfrm rot="16200000" flipH="1">
            <a:off x="2037513" y="2988838"/>
            <a:ext cx="558084" cy="587253"/>
          </a:xfrm>
          <a:prstGeom prst="bentConnector3">
            <a:avLst>
              <a:gd name="adj1" fmla="val 77633"/>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4" name="Can 53"/>
          <p:cNvSpPr/>
          <p:nvPr/>
        </p:nvSpPr>
        <p:spPr>
          <a:xfrm>
            <a:off x="4227844" y="3799624"/>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5" name="Straight Arrow Connector 196"/>
          <p:cNvCxnSpPr>
            <a:stCxn id="61" idx="2"/>
            <a:endCxn id="54" idx="1"/>
          </p:cNvCxnSpPr>
          <p:nvPr/>
        </p:nvCxnSpPr>
        <p:spPr bwMode="auto">
          <a:xfrm rot="5400000">
            <a:off x="3683332" y="2929678"/>
            <a:ext cx="1692275" cy="4762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6" name="Can 55"/>
          <p:cNvSpPr/>
          <p:nvPr/>
        </p:nvSpPr>
        <p:spPr>
          <a:xfrm>
            <a:off x="3321370" y="3615482"/>
            <a:ext cx="401637"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7" name="Can 56"/>
          <p:cNvSpPr/>
          <p:nvPr/>
        </p:nvSpPr>
        <p:spPr>
          <a:xfrm>
            <a:off x="3769039" y="3829787"/>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8" name="Straight Arrow Connector 199"/>
          <p:cNvCxnSpPr>
            <a:endCxn id="57" idx="1"/>
          </p:cNvCxnSpPr>
          <p:nvPr/>
        </p:nvCxnSpPr>
        <p:spPr bwMode="auto">
          <a:xfrm rot="5400000">
            <a:off x="3377738" y="2605039"/>
            <a:ext cx="1774825" cy="674687"/>
          </a:xfrm>
          <a:prstGeom prst="bentConnector3">
            <a:avLst>
              <a:gd name="adj1" fmla="val 70956"/>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59" name="Straight Arrow Connector 196"/>
          <p:cNvCxnSpPr>
            <a:stCxn id="61" idx="2"/>
            <a:endCxn id="51" idx="1"/>
          </p:cNvCxnSpPr>
          <p:nvPr/>
        </p:nvCxnSpPr>
        <p:spPr bwMode="auto">
          <a:xfrm rot="5400000">
            <a:off x="2950304" y="2172832"/>
            <a:ext cx="1668463" cy="1537494"/>
          </a:xfrm>
          <a:prstGeom prst="bentConnector3">
            <a:avLst>
              <a:gd name="adj1" fmla="val 66855"/>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1" name="Rectangle 60"/>
          <p:cNvSpPr/>
          <p:nvPr/>
        </p:nvSpPr>
        <p:spPr>
          <a:xfrm>
            <a:off x="3930964" y="1232638"/>
            <a:ext cx="1244600" cy="87471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2" name="Rectangle 61"/>
          <p:cNvSpPr/>
          <p:nvPr/>
        </p:nvSpPr>
        <p:spPr>
          <a:xfrm>
            <a:off x="4307201" y="1353286"/>
            <a:ext cx="503238" cy="482600"/>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3" name="Rectangle 62"/>
          <p:cNvSpPr/>
          <p:nvPr/>
        </p:nvSpPr>
        <p:spPr bwMode="auto">
          <a:xfrm>
            <a:off x="3946857" y="1267569"/>
            <a:ext cx="1216025" cy="73025"/>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4" name="Rectangle 63"/>
          <p:cNvSpPr/>
          <p:nvPr/>
        </p:nvSpPr>
        <p:spPr>
          <a:xfrm>
            <a:off x="3967476" y="1910500"/>
            <a:ext cx="1181100" cy="147638"/>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5" name="Round Diagonal Corner Rectangle 64"/>
          <p:cNvSpPr/>
          <p:nvPr/>
        </p:nvSpPr>
        <p:spPr>
          <a:xfrm>
            <a:off x="4589781" y="1483461"/>
            <a:ext cx="60325" cy="63500"/>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a:solidFill>
                <a:prstClr val="white"/>
              </a:solidFill>
              <a:latin typeface="Arial"/>
              <a:ea typeface="ＭＳ Ｐゴシック"/>
            </a:endParaRPr>
          </a:p>
        </p:txBody>
      </p:sp>
      <p:sp>
        <p:nvSpPr>
          <p:cNvPr id="66" name="Cross 65"/>
          <p:cNvSpPr/>
          <p:nvPr/>
        </p:nvSpPr>
        <p:spPr>
          <a:xfrm>
            <a:off x="4589781" y="1632686"/>
            <a:ext cx="60325" cy="5715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67" name="Group 4"/>
          <p:cNvGrpSpPr>
            <a:grpSpLocks/>
          </p:cNvGrpSpPr>
          <p:nvPr/>
        </p:nvGrpSpPr>
        <p:grpSpPr bwMode="auto">
          <a:xfrm>
            <a:off x="4421519" y="1712070"/>
            <a:ext cx="42863" cy="79375"/>
            <a:chOff x="603250" y="4737100"/>
            <a:chExt cx="355600" cy="654050"/>
          </a:xfrm>
        </p:grpSpPr>
        <p:sp>
          <p:nvSpPr>
            <p:cNvPr id="68" name="Delay 67"/>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69" name="Oval 68"/>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grpSp>
        <p:nvGrpSpPr>
          <p:cNvPr id="70" name="Group 4"/>
          <p:cNvGrpSpPr>
            <a:grpSpLocks/>
          </p:cNvGrpSpPr>
          <p:nvPr/>
        </p:nvGrpSpPr>
        <p:grpSpPr bwMode="auto">
          <a:xfrm>
            <a:off x="4454839" y="1458062"/>
            <a:ext cx="44450" cy="85725"/>
            <a:chOff x="603250" y="4737100"/>
            <a:chExt cx="355600" cy="654050"/>
          </a:xfrm>
        </p:grpSpPr>
        <p:sp>
          <p:nvSpPr>
            <p:cNvPr id="71" name="Delay 70"/>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72" name="Oval 71"/>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cxnSp>
        <p:nvCxnSpPr>
          <p:cNvPr id="73" name="Straight Connector 72"/>
          <p:cNvCxnSpPr>
            <a:stCxn id="71" idx="2"/>
            <a:endCxn id="65" idx="2"/>
          </p:cNvCxnSpPr>
          <p:nvPr/>
        </p:nvCxnSpPr>
        <p:spPr bwMode="auto">
          <a:xfrm>
            <a:off x="4499307" y="1512045"/>
            <a:ext cx="90487" cy="317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74" name="Straight Connector 73"/>
          <p:cNvCxnSpPr>
            <a:stCxn id="66" idx="0"/>
            <a:endCxn id="65" idx="1"/>
          </p:cNvCxnSpPr>
          <p:nvPr/>
        </p:nvCxnSpPr>
        <p:spPr bwMode="auto">
          <a:xfrm flipH="1" flipV="1">
            <a:off x="4619939" y="1546961"/>
            <a:ext cx="0" cy="857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75" name="Straight Connector 74"/>
          <p:cNvCxnSpPr>
            <a:stCxn id="66" idx="2"/>
            <a:endCxn id="68" idx="2"/>
          </p:cNvCxnSpPr>
          <p:nvPr/>
        </p:nvCxnSpPr>
        <p:spPr bwMode="auto">
          <a:xfrm flipH="1">
            <a:off x="4464382" y="1689845"/>
            <a:ext cx="155575" cy="730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76" name="Rectangle 75"/>
          <p:cNvSpPr/>
          <p:nvPr/>
        </p:nvSpPr>
        <p:spPr>
          <a:xfrm>
            <a:off x="3969064" y="1854937"/>
            <a:ext cx="1179512" cy="4445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7" name="Rectangle 76"/>
          <p:cNvSpPr/>
          <p:nvPr/>
        </p:nvSpPr>
        <p:spPr>
          <a:xfrm>
            <a:off x="4835846" y="1356461"/>
            <a:ext cx="314325" cy="381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8" name="Rectangle 77"/>
          <p:cNvSpPr/>
          <p:nvPr/>
        </p:nvSpPr>
        <p:spPr>
          <a:xfrm>
            <a:off x="4307219" y="1351698"/>
            <a:ext cx="506413" cy="39688"/>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9" name="Rectangle 78"/>
          <p:cNvSpPr/>
          <p:nvPr/>
        </p:nvSpPr>
        <p:spPr>
          <a:xfrm>
            <a:off x="4837427" y="1394561"/>
            <a:ext cx="314325" cy="43815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0" name="Rectangle 79"/>
          <p:cNvSpPr/>
          <p:nvPr/>
        </p:nvSpPr>
        <p:spPr>
          <a:xfrm>
            <a:off x="4856476" y="1432661"/>
            <a:ext cx="273050" cy="381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1" name="Rectangle 80"/>
          <p:cNvSpPr/>
          <p:nvPr/>
        </p:nvSpPr>
        <p:spPr>
          <a:xfrm>
            <a:off x="3967481" y="1361224"/>
            <a:ext cx="314325" cy="47148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82" name="Group 193"/>
          <p:cNvGrpSpPr>
            <a:grpSpLocks/>
          </p:cNvGrpSpPr>
          <p:nvPr/>
        </p:nvGrpSpPr>
        <p:grpSpPr bwMode="auto">
          <a:xfrm>
            <a:off x="3981764" y="1385045"/>
            <a:ext cx="252412" cy="369887"/>
            <a:chOff x="552317" y="2476596"/>
            <a:chExt cx="701871" cy="1650326"/>
          </a:xfrm>
        </p:grpSpPr>
        <p:grpSp>
          <p:nvGrpSpPr>
            <p:cNvPr id="83" name="Group 218"/>
            <p:cNvGrpSpPr>
              <a:grpSpLocks/>
            </p:cNvGrpSpPr>
            <p:nvPr/>
          </p:nvGrpSpPr>
          <p:grpSpPr bwMode="auto">
            <a:xfrm>
              <a:off x="552317" y="2476596"/>
              <a:ext cx="692981" cy="531812"/>
              <a:chOff x="1933176" y="4572069"/>
              <a:chExt cx="813220" cy="531812"/>
            </a:xfrm>
          </p:grpSpPr>
          <p:sp>
            <p:nvSpPr>
              <p:cNvPr id="94" name="Rectangle 93"/>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5" name="Rectangle 94"/>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6" name="Rectangle 95"/>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7" name="Rectangle 96"/>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4" name="Group 218"/>
            <p:cNvGrpSpPr>
              <a:grpSpLocks/>
            </p:cNvGrpSpPr>
            <p:nvPr/>
          </p:nvGrpSpPr>
          <p:grpSpPr bwMode="auto">
            <a:xfrm>
              <a:off x="559469" y="3064221"/>
              <a:ext cx="690274" cy="404812"/>
              <a:chOff x="1936353" y="4699069"/>
              <a:chExt cx="810043" cy="404812"/>
            </a:xfrm>
          </p:grpSpPr>
          <p:sp>
            <p:nvSpPr>
              <p:cNvPr id="91" name="Rectangle 90"/>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2" name="Rectangle 91"/>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3" name="Rectangle 92"/>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5" name="Group 218"/>
            <p:cNvGrpSpPr>
              <a:grpSpLocks/>
            </p:cNvGrpSpPr>
            <p:nvPr/>
          </p:nvGrpSpPr>
          <p:grpSpPr bwMode="auto">
            <a:xfrm>
              <a:off x="578418" y="3561833"/>
              <a:ext cx="671326" cy="252412"/>
              <a:chOff x="1958589" y="4851469"/>
              <a:chExt cx="787807" cy="252412"/>
            </a:xfrm>
          </p:grpSpPr>
          <p:sp>
            <p:nvSpPr>
              <p:cNvPr id="89" name="Rectangle 88"/>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0" name="Rectangle 89"/>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6" name="Group 218"/>
            <p:cNvGrpSpPr>
              <a:grpSpLocks/>
            </p:cNvGrpSpPr>
            <p:nvPr/>
          </p:nvGrpSpPr>
          <p:grpSpPr bwMode="auto">
            <a:xfrm>
              <a:off x="582862" y="3874510"/>
              <a:ext cx="671326" cy="252412"/>
              <a:chOff x="1958589" y="4851469"/>
              <a:chExt cx="787807" cy="252412"/>
            </a:xfrm>
          </p:grpSpPr>
          <p:sp>
            <p:nvSpPr>
              <p:cNvPr id="87" name="Rectangle 86"/>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8" name="Rectangle 87"/>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98" name="Rectangle 97"/>
          <p:cNvSpPr/>
          <p:nvPr/>
        </p:nvSpPr>
        <p:spPr bwMode="auto">
          <a:xfrm>
            <a:off x="4897751" y="1439013"/>
            <a:ext cx="109538"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99" name="Straight Connector 98"/>
          <p:cNvCxnSpPr/>
          <p:nvPr/>
        </p:nvCxnSpPr>
        <p:spPr bwMode="auto">
          <a:xfrm>
            <a:off x="5035864" y="140250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0" name="Straight Connector 99"/>
          <p:cNvCxnSpPr/>
          <p:nvPr/>
        </p:nvCxnSpPr>
        <p:spPr bwMode="auto">
          <a:xfrm flipH="1">
            <a:off x="4856476" y="160728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1" name="Straight Connector 100"/>
          <p:cNvCxnSpPr/>
          <p:nvPr/>
        </p:nvCxnSpPr>
        <p:spPr bwMode="auto">
          <a:xfrm flipH="1">
            <a:off x="4856476" y="16422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2" name="Straight Connector 101"/>
          <p:cNvCxnSpPr/>
          <p:nvPr/>
        </p:nvCxnSpPr>
        <p:spPr bwMode="auto">
          <a:xfrm flipH="1">
            <a:off x="4856476" y="167554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3" name="Straight Connector 102"/>
          <p:cNvCxnSpPr/>
          <p:nvPr/>
        </p:nvCxnSpPr>
        <p:spPr bwMode="auto">
          <a:xfrm flipH="1">
            <a:off x="4856476" y="171047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4" name="Straight Connector 103"/>
          <p:cNvCxnSpPr/>
          <p:nvPr/>
        </p:nvCxnSpPr>
        <p:spPr bwMode="auto">
          <a:xfrm flipH="1">
            <a:off x="4856476" y="17438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5" name="Straight Connector 104"/>
          <p:cNvCxnSpPr/>
          <p:nvPr/>
        </p:nvCxnSpPr>
        <p:spPr bwMode="auto">
          <a:xfrm flipH="1">
            <a:off x="4856476" y="177873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6" name="Straight Connector 105"/>
          <p:cNvCxnSpPr/>
          <p:nvPr/>
        </p:nvCxnSpPr>
        <p:spPr bwMode="auto">
          <a:xfrm flipH="1">
            <a:off x="4854889" y="14707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7" name="Straight Connector 106"/>
          <p:cNvCxnSpPr/>
          <p:nvPr/>
        </p:nvCxnSpPr>
        <p:spPr bwMode="auto">
          <a:xfrm flipH="1">
            <a:off x="4854889" y="150409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8" name="Straight Connector 107"/>
          <p:cNvCxnSpPr/>
          <p:nvPr/>
        </p:nvCxnSpPr>
        <p:spPr bwMode="auto">
          <a:xfrm flipH="1">
            <a:off x="4854889" y="153902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9" name="Straight Connector 108"/>
          <p:cNvCxnSpPr/>
          <p:nvPr/>
        </p:nvCxnSpPr>
        <p:spPr bwMode="auto">
          <a:xfrm flipH="1">
            <a:off x="4854889" y="15723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10" name="Straight Connector 109"/>
          <p:cNvCxnSpPr/>
          <p:nvPr/>
        </p:nvCxnSpPr>
        <p:spPr bwMode="auto">
          <a:xfrm>
            <a:off x="4883464" y="140250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11" name="Group 97"/>
          <p:cNvGrpSpPr>
            <a:grpSpLocks/>
          </p:cNvGrpSpPr>
          <p:nvPr/>
        </p:nvGrpSpPr>
        <p:grpSpPr bwMode="auto">
          <a:xfrm>
            <a:off x="4859669" y="1432663"/>
            <a:ext cx="23813" cy="25400"/>
            <a:chOff x="8112931" y="3217866"/>
            <a:chExt cx="110967" cy="110967"/>
          </a:xfrm>
        </p:grpSpPr>
        <p:sp>
          <p:nvSpPr>
            <p:cNvPr id="112" name="Oval 111"/>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3" name="Oval 112"/>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4" name="Group 98"/>
          <p:cNvGrpSpPr>
            <a:grpSpLocks/>
          </p:cNvGrpSpPr>
          <p:nvPr/>
        </p:nvGrpSpPr>
        <p:grpSpPr bwMode="auto">
          <a:xfrm>
            <a:off x="4859669" y="1442187"/>
            <a:ext cx="23813" cy="23812"/>
            <a:chOff x="8112931" y="3217866"/>
            <a:chExt cx="110967" cy="110967"/>
          </a:xfrm>
        </p:grpSpPr>
        <p:sp>
          <p:nvSpPr>
            <p:cNvPr id="115" name="Oval 114"/>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6" name="Oval 115"/>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7" name="Group 101"/>
          <p:cNvGrpSpPr>
            <a:grpSpLocks/>
          </p:cNvGrpSpPr>
          <p:nvPr/>
        </p:nvGrpSpPr>
        <p:grpSpPr bwMode="auto">
          <a:xfrm>
            <a:off x="4859669" y="1475524"/>
            <a:ext cx="23813" cy="25400"/>
            <a:chOff x="8112931" y="3217866"/>
            <a:chExt cx="110967" cy="110967"/>
          </a:xfrm>
        </p:grpSpPr>
        <p:sp>
          <p:nvSpPr>
            <p:cNvPr id="118" name="Oval 117"/>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9" name="Oval 118"/>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20" name="Group 104"/>
          <p:cNvGrpSpPr>
            <a:grpSpLocks/>
          </p:cNvGrpSpPr>
          <p:nvPr/>
        </p:nvGrpSpPr>
        <p:grpSpPr bwMode="auto">
          <a:xfrm>
            <a:off x="4859669" y="1510457"/>
            <a:ext cx="23813" cy="23813"/>
            <a:chOff x="8112931" y="3217866"/>
            <a:chExt cx="110967" cy="110967"/>
          </a:xfrm>
        </p:grpSpPr>
        <p:sp>
          <p:nvSpPr>
            <p:cNvPr id="121" name="Oval 120"/>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2" name="Oval 121"/>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123" name="Rectangle 122"/>
          <p:cNvSpPr/>
          <p:nvPr/>
        </p:nvSpPr>
        <p:spPr bwMode="auto">
          <a:xfrm>
            <a:off x="3994472" y="1921611"/>
            <a:ext cx="109537"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4" name="Rectangle 123"/>
          <p:cNvSpPr/>
          <p:nvPr/>
        </p:nvSpPr>
        <p:spPr bwMode="auto">
          <a:xfrm>
            <a:off x="4162739" y="1920032"/>
            <a:ext cx="366712" cy="11906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5" name="Rectangle 124"/>
          <p:cNvSpPr/>
          <p:nvPr/>
        </p:nvSpPr>
        <p:spPr bwMode="auto">
          <a:xfrm>
            <a:off x="4575489" y="1921620"/>
            <a:ext cx="323850" cy="117475"/>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6" name="Rectangle 125"/>
          <p:cNvSpPr/>
          <p:nvPr/>
        </p:nvSpPr>
        <p:spPr bwMode="auto">
          <a:xfrm>
            <a:off x="4939026" y="1918437"/>
            <a:ext cx="177800"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7" name="Rounded Rectangle 126"/>
          <p:cNvSpPr/>
          <p:nvPr/>
        </p:nvSpPr>
        <p:spPr>
          <a:xfrm>
            <a:off x="5029164" y="1860516"/>
            <a:ext cx="104641" cy="38603"/>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36000" tIns="0" rIns="36000" anchor="ctr"/>
          <a:lstStyle/>
          <a:p>
            <a:pPr algn="ctr" eaLnBrk="0" hangingPunct="0">
              <a:defRPr/>
            </a:pPr>
            <a:endParaRPr lang="en-US" sz="900" dirty="0">
              <a:solidFill>
                <a:srgbClr val="1F497D"/>
              </a:solidFill>
              <a:latin typeface="Calibri"/>
              <a:ea typeface="ＭＳ Ｐゴシック"/>
              <a:cs typeface="Calibri"/>
            </a:endParaRPr>
          </a:p>
        </p:txBody>
      </p:sp>
      <p:cxnSp>
        <p:nvCxnSpPr>
          <p:cNvPr id="128" name="Straight Connector 127"/>
          <p:cNvCxnSpPr/>
          <p:nvPr/>
        </p:nvCxnSpPr>
        <p:spPr bwMode="auto">
          <a:xfrm flipH="1">
            <a:off x="3967476" y="1945423"/>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9" name="Straight Connector 128"/>
          <p:cNvCxnSpPr/>
          <p:nvPr/>
        </p:nvCxnSpPr>
        <p:spPr bwMode="auto">
          <a:xfrm flipH="1">
            <a:off x="3967476" y="1980348"/>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0" name="Straight Connector 129"/>
          <p:cNvCxnSpPr/>
          <p:nvPr/>
        </p:nvCxnSpPr>
        <p:spPr bwMode="auto">
          <a:xfrm flipH="1">
            <a:off x="3967476" y="2013686"/>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1" name="Straight Connector 130"/>
          <p:cNvCxnSpPr/>
          <p:nvPr/>
        </p:nvCxnSpPr>
        <p:spPr bwMode="auto">
          <a:xfrm flipH="1">
            <a:off x="3967476" y="2048611"/>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2" name="Straight Connector 131"/>
          <p:cNvCxnSpPr>
            <a:stCxn id="64" idx="0"/>
            <a:endCxn id="64" idx="2"/>
          </p:cNvCxnSpPr>
          <p:nvPr/>
        </p:nvCxnSpPr>
        <p:spPr bwMode="auto">
          <a:xfrm>
            <a:off x="4558026" y="1910500"/>
            <a:ext cx="0" cy="147638"/>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3" name="Straight Connector 132"/>
          <p:cNvCxnSpPr/>
          <p:nvPr/>
        </p:nvCxnSpPr>
        <p:spPr bwMode="auto">
          <a:xfrm>
            <a:off x="4918389" y="1907332"/>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4" name="Straight Connector 133"/>
          <p:cNvCxnSpPr/>
          <p:nvPr/>
        </p:nvCxnSpPr>
        <p:spPr bwMode="auto">
          <a:xfrm>
            <a:off x="4150039" y="1912095"/>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35" name="Rectangle 134"/>
          <p:cNvSpPr/>
          <p:nvPr/>
        </p:nvSpPr>
        <p:spPr bwMode="auto">
          <a:xfrm>
            <a:off x="4853310" y="1404086"/>
            <a:ext cx="212725" cy="28575"/>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6" name="Rectangle 135"/>
          <p:cNvSpPr/>
          <p:nvPr/>
        </p:nvSpPr>
        <p:spPr>
          <a:xfrm>
            <a:off x="3969082" y="1351698"/>
            <a:ext cx="312737" cy="39688"/>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137" name="Can 136"/>
          <p:cNvSpPr/>
          <p:nvPr/>
        </p:nvSpPr>
        <p:spPr>
          <a:xfrm>
            <a:off x="6213789" y="3518636"/>
            <a:ext cx="538162" cy="6000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8" name="Can 137"/>
          <p:cNvSpPr/>
          <p:nvPr/>
        </p:nvSpPr>
        <p:spPr>
          <a:xfrm>
            <a:off x="6661470" y="3732957"/>
            <a:ext cx="422275" cy="434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39" name="Straight Arrow Connector 199"/>
          <p:cNvCxnSpPr>
            <a:stCxn id="27" idx="2"/>
            <a:endCxn id="138" idx="1"/>
          </p:cNvCxnSpPr>
          <p:nvPr/>
        </p:nvCxnSpPr>
        <p:spPr bwMode="auto">
          <a:xfrm rot="16200000" flipH="1">
            <a:off x="5862573" y="2722907"/>
            <a:ext cx="1641475" cy="378619"/>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40" name="Straight Arrow Connector 196"/>
          <p:cNvCxnSpPr>
            <a:stCxn id="126" idx="2"/>
            <a:endCxn id="137" idx="1"/>
          </p:cNvCxnSpPr>
          <p:nvPr/>
        </p:nvCxnSpPr>
        <p:spPr bwMode="auto">
          <a:xfrm rot="16200000" flipH="1">
            <a:off x="5015235" y="2050198"/>
            <a:ext cx="1481138" cy="1455738"/>
          </a:xfrm>
          <a:prstGeom prst="bentConnector3">
            <a:avLst>
              <a:gd name="adj1" fmla="val 79398"/>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41" name="Group 27668"/>
          <p:cNvGrpSpPr>
            <a:grpSpLocks/>
          </p:cNvGrpSpPr>
          <p:nvPr/>
        </p:nvGrpSpPr>
        <p:grpSpPr bwMode="auto">
          <a:xfrm>
            <a:off x="943307" y="1243750"/>
            <a:ext cx="1228725" cy="863600"/>
            <a:chOff x="640045" y="3157538"/>
            <a:chExt cx="1228725" cy="863600"/>
          </a:xfrm>
        </p:grpSpPr>
        <p:sp>
          <p:nvSpPr>
            <p:cNvPr id="142" name="Rectangle 141"/>
            <p:cNvSpPr/>
            <p:nvPr/>
          </p:nvSpPr>
          <p:spPr bwMode="auto">
            <a:xfrm>
              <a:off x="640045" y="3157538"/>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3" name="Rectangle 142"/>
            <p:cNvSpPr/>
            <p:nvPr/>
          </p:nvSpPr>
          <p:spPr bwMode="auto">
            <a:xfrm>
              <a:off x="690845" y="3198813"/>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4" name="Rectangle 143"/>
            <p:cNvSpPr/>
            <p:nvPr/>
          </p:nvSpPr>
          <p:spPr bwMode="auto">
            <a:xfrm>
              <a:off x="700370" y="3309938"/>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5" name="Rectangle 144"/>
            <p:cNvSpPr/>
            <p:nvPr/>
          </p:nvSpPr>
          <p:spPr bwMode="auto">
            <a:xfrm>
              <a:off x="1533807" y="3309938"/>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6" name="Rectangle 145"/>
            <p:cNvSpPr/>
            <p:nvPr/>
          </p:nvSpPr>
          <p:spPr bwMode="auto">
            <a:xfrm>
              <a:off x="1005170" y="3309938"/>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7" name="Rectangle 146"/>
            <p:cNvSpPr/>
            <p:nvPr/>
          </p:nvSpPr>
          <p:spPr bwMode="auto">
            <a:xfrm>
              <a:off x="1005170" y="3813176"/>
              <a:ext cx="225425"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8" name="Rectangle 147"/>
            <p:cNvSpPr/>
            <p:nvPr/>
          </p:nvSpPr>
          <p:spPr bwMode="auto">
            <a:xfrm>
              <a:off x="1270282" y="3814763"/>
              <a:ext cx="234950"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9" name="Rectangle 148"/>
            <p:cNvSpPr/>
            <p:nvPr/>
          </p:nvSpPr>
          <p:spPr bwMode="auto">
            <a:xfrm>
              <a:off x="1532220" y="3656013"/>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0" name="Rectangle 149"/>
            <p:cNvSpPr/>
            <p:nvPr/>
          </p:nvSpPr>
          <p:spPr bwMode="auto">
            <a:xfrm>
              <a:off x="1049620" y="3354388"/>
              <a:ext cx="406400" cy="12223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1" name="Rectangle 150"/>
            <p:cNvSpPr/>
            <p:nvPr/>
          </p:nvSpPr>
          <p:spPr bwMode="auto">
            <a:xfrm>
              <a:off x="744820" y="3370263"/>
              <a:ext cx="180975" cy="5508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2" name="Rectangle 151"/>
            <p:cNvSpPr/>
            <p:nvPr/>
          </p:nvSpPr>
          <p:spPr bwMode="auto">
            <a:xfrm>
              <a:off x="1587782" y="3708401"/>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3" name="Rectangle 152"/>
            <p:cNvSpPr/>
            <p:nvPr/>
          </p:nvSpPr>
          <p:spPr bwMode="auto">
            <a:xfrm>
              <a:off x="1592545" y="3354388"/>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4" name="Rectangle 153"/>
            <p:cNvSpPr/>
            <p:nvPr/>
          </p:nvSpPr>
          <p:spPr bwMode="auto">
            <a:xfrm>
              <a:off x="1308382" y="3860801"/>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5" name="Rectangle 154"/>
            <p:cNvSpPr/>
            <p:nvPr/>
          </p:nvSpPr>
          <p:spPr bwMode="auto">
            <a:xfrm>
              <a:off x="1054382" y="38528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56" name="Group 294"/>
            <p:cNvGrpSpPr>
              <a:grpSpLocks/>
            </p:cNvGrpSpPr>
            <p:nvPr/>
          </p:nvGrpSpPr>
          <p:grpSpPr bwMode="auto">
            <a:xfrm>
              <a:off x="997419" y="3522291"/>
              <a:ext cx="496710" cy="257828"/>
              <a:chOff x="339996" y="3313113"/>
              <a:chExt cx="1120775" cy="655637"/>
            </a:xfrm>
          </p:grpSpPr>
          <p:sp>
            <p:nvSpPr>
              <p:cNvPr id="157" name="Rectangle 156"/>
              <p:cNvSpPr/>
              <p:nvPr/>
            </p:nvSpPr>
            <p:spPr bwMode="auto">
              <a:xfrm>
                <a:off x="339574" y="3314059"/>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58" name="Straight Connector 157"/>
              <p:cNvCxnSpPr/>
              <p:nvPr/>
            </p:nvCxnSpPr>
            <p:spPr bwMode="auto">
              <a:xfrm>
                <a:off x="450618" y="3402871"/>
                <a:ext cx="0" cy="50461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59" name="Straight Connector 158"/>
              <p:cNvCxnSpPr/>
              <p:nvPr/>
            </p:nvCxnSpPr>
            <p:spPr bwMode="auto">
              <a:xfrm>
                <a:off x="425543" y="388326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60" name="Rectangle 159"/>
              <p:cNvSpPr/>
              <p:nvPr/>
            </p:nvSpPr>
            <p:spPr bwMode="auto">
              <a:xfrm>
                <a:off x="550915" y="3487647"/>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1" name="Rectangle 160"/>
              <p:cNvSpPr/>
              <p:nvPr/>
            </p:nvSpPr>
            <p:spPr bwMode="auto">
              <a:xfrm>
                <a:off x="751509" y="3588568"/>
                <a:ext cx="107461" cy="286621"/>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2" name="Rectangle 161"/>
              <p:cNvSpPr/>
              <p:nvPr/>
            </p:nvSpPr>
            <p:spPr bwMode="auto">
              <a:xfrm>
                <a:off x="1109712" y="3709674"/>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3" name="Rectangle 162"/>
              <p:cNvSpPr/>
              <p:nvPr/>
            </p:nvSpPr>
            <p:spPr bwMode="auto">
              <a:xfrm>
                <a:off x="941355" y="3528016"/>
                <a:ext cx="85969" cy="351208"/>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grpSp>
        <p:nvGrpSpPr>
          <p:cNvPr id="164" name="Group 27669"/>
          <p:cNvGrpSpPr>
            <a:grpSpLocks/>
          </p:cNvGrpSpPr>
          <p:nvPr/>
        </p:nvGrpSpPr>
        <p:grpSpPr bwMode="auto">
          <a:xfrm>
            <a:off x="2241882" y="1246924"/>
            <a:ext cx="1228725" cy="863600"/>
            <a:chOff x="1938138" y="3160713"/>
            <a:chExt cx="1228725" cy="863600"/>
          </a:xfrm>
        </p:grpSpPr>
        <p:sp>
          <p:nvSpPr>
            <p:cNvPr id="165" name="Rectangle 164"/>
            <p:cNvSpPr/>
            <p:nvPr/>
          </p:nvSpPr>
          <p:spPr bwMode="auto">
            <a:xfrm>
              <a:off x="1938138" y="3160713"/>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6" name="Rectangle 165"/>
            <p:cNvSpPr/>
            <p:nvPr/>
          </p:nvSpPr>
          <p:spPr bwMode="auto">
            <a:xfrm>
              <a:off x="1988938" y="3201988"/>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7" name="Rectangle 166"/>
            <p:cNvSpPr/>
            <p:nvPr/>
          </p:nvSpPr>
          <p:spPr bwMode="auto">
            <a:xfrm>
              <a:off x="1988938" y="3327401"/>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8" name="Rectangle 167"/>
            <p:cNvSpPr/>
            <p:nvPr/>
          </p:nvSpPr>
          <p:spPr bwMode="auto">
            <a:xfrm>
              <a:off x="2822375" y="3327401"/>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9" name="Rectangle 168"/>
            <p:cNvSpPr/>
            <p:nvPr/>
          </p:nvSpPr>
          <p:spPr bwMode="auto">
            <a:xfrm>
              <a:off x="2293738" y="3327401"/>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0" name="Rectangle 169"/>
            <p:cNvSpPr/>
            <p:nvPr/>
          </p:nvSpPr>
          <p:spPr bwMode="auto">
            <a:xfrm>
              <a:off x="2293738" y="3830638"/>
              <a:ext cx="225425"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1" name="Rectangle 170"/>
            <p:cNvSpPr/>
            <p:nvPr/>
          </p:nvSpPr>
          <p:spPr bwMode="auto">
            <a:xfrm>
              <a:off x="2558850" y="3832226"/>
              <a:ext cx="234950"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2" name="Rectangle 171"/>
            <p:cNvSpPr/>
            <p:nvPr/>
          </p:nvSpPr>
          <p:spPr bwMode="auto">
            <a:xfrm>
              <a:off x="2820788" y="3673476"/>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3" name="Rectangle 172"/>
            <p:cNvSpPr/>
            <p:nvPr/>
          </p:nvSpPr>
          <p:spPr bwMode="auto">
            <a:xfrm>
              <a:off x="2338188" y="3371851"/>
              <a:ext cx="406400" cy="1222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4" name="Rectangle 173"/>
            <p:cNvSpPr/>
            <p:nvPr/>
          </p:nvSpPr>
          <p:spPr bwMode="auto">
            <a:xfrm>
              <a:off x="2033388" y="3387726"/>
              <a:ext cx="180975" cy="5508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5" name="Rectangle 174"/>
            <p:cNvSpPr/>
            <p:nvPr/>
          </p:nvSpPr>
          <p:spPr bwMode="auto">
            <a:xfrm>
              <a:off x="2876350" y="3725863"/>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6" name="Rectangle 175"/>
            <p:cNvSpPr/>
            <p:nvPr/>
          </p:nvSpPr>
          <p:spPr bwMode="auto">
            <a:xfrm>
              <a:off x="2881113" y="3371851"/>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7" name="Rectangle 176"/>
            <p:cNvSpPr/>
            <p:nvPr/>
          </p:nvSpPr>
          <p:spPr bwMode="auto">
            <a:xfrm>
              <a:off x="2596950" y="38782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8" name="Rectangle 177"/>
            <p:cNvSpPr/>
            <p:nvPr/>
          </p:nvSpPr>
          <p:spPr bwMode="auto">
            <a:xfrm>
              <a:off x="2342950" y="3870326"/>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79" name="Group 309"/>
            <p:cNvGrpSpPr>
              <a:grpSpLocks/>
            </p:cNvGrpSpPr>
            <p:nvPr/>
          </p:nvGrpSpPr>
          <p:grpSpPr bwMode="auto">
            <a:xfrm>
              <a:off x="2285349" y="3540221"/>
              <a:ext cx="496710" cy="257828"/>
              <a:chOff x="339996" y="3313113"/>
              <a:chExt cx="1120775" cy="655637"/>
            </a:xfrm>
          </p:grpSpPr>
          <p:sp>
            <p:nvSpPr>
              <p:cNvPr id="187" name="Rectangle 186"/>
              <p:cNvSpPr/>
              <p:nvPr/>
            </p:nvSpPr>
            <p:spPr bwMode="auto">
              <a:xfrm>
                <a:off x="341014" y="3312871"/>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8" name="Straight Connector 187"/>
              <p:cNvCxnSpPr/>
              <p:nvPr/>
            </p:nvCxnSpPr>
            <p:spPr bwMode="auto">
              <a:xfrm>
                <a:off x="452058" y="3401683"/>
                <a:ext cx="0" cy="50461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89" name="Straight Connector 188"/>
              <p:cNvCxnSpPr/>
              <p:nvPr/>
            </p:nvCxnSpPr>
            <p:spPr bwMode="auto">
              <a:xfrm>
                <a:off x="426982" y="388207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90" name="Rectangle 189"/>
              <p:cNvSpPr/>
              <p:nvPr/>
            </p:nvSpPr>
            <p:spPr bwMode="auto">
              <a:xfrm>
                <a:off x="552355" y="3486456"/>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1" name="Rectangle 190"/>
              <p:cNvSpPr/>
              <p:nvPr/>
            </p:nvSpPr>
            <p:spPr bwMode="auto">
              <a:xfrm>
                <a:off x="752948" y="3587380"/>
                <a:ext cx="107461" cy="286618"/>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2" name="Rectangle 191"/>
              <p:cNvSpPr/>
              <p:nvPr/>
            </p:nvSpPr>
            <p:spPr bwMode="auto">
              <a:xfrm>
                <a:off x="1111151" y="3708487"/>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3" name="Rectangle 192"/>
              <p:cNvSpPr/>
              <p:nvPr/>
            </p:nvSpPr>
            <p:spPr bwMode="auto">
              <a:xfrm>
                <a:off x="942795" y="3526825"/>
                <a:ext cx="85969" cy="351211"/>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80" name="Group 317"/>
            <p:cNvGrpSpPr>
              <a:grpSpLocks/>
            </p:cNvGrpSpPr>
            <p:nvPr/>
          </p:nvGrpSpPr>
          <p:grpSpPr bwMode="auto">
            <a:xfrm>
              <a:off x="2178131" y="3451412"/>
              <a:ext cx="705511" cy="403412"/>
              <a:chOff x="2984959" y="3302000"/>
              <a:chExt cx="1120775" cy="660400"/>
            </a:xfrm>
          </p:grpSpPr>
          <p:sp>
            <p:nvSpPr>
              <p:cNvPr id="181" name="Rectangle 180"/>
              <p:cNvSpPr/>
              <p:nvPr/>
            </p:nvSpPr>
            <p:spPr bwMode="auto">
              <a:xfrm>
                <a:off x="2984513" y="3301696"/>
                <a:ext cx="1122248" cy="660094"/>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2" name="Rectangle 181"/>
              <p:cNvSpPr/>
              <p:nvPr/>
            </p:nvSpPr>
            <p:spPr bwMode="auto">
              <a:xfrm>
                <a:off x="3231659" y="3379659"/>
                <a:ext cx="789356" cy="59771"/>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3" name="Rectangle 182"/>
              <p:cNvSpPr/>
              <p:nvPr/>
            </p:nvSpPr>
            <p:spPr bwMode="auto">
              <a:xfrm>
                <a:off x="3034951" y="3504402"/>
                <a:ext cx="655695"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4" name="Rectangle 183"/>
              <p:cNvSpPr/>
              <p:nvPr/>
            </p:nvSpPr>
            <p:spPr bwMode="auto">
              <a:xfrm>
                <a:off x="3029907" y="3377060"/>
                <a:ext cx="136183" cy="83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5" name="Rectangle 184"/>
              <p:cNvSpPr/>
              <p:nvPr/>
            </p:nvSpPr>
            <p:spPr bwMode="auto">
              <a:xfrm>
                <a:off x="3186265" y="3655132"/>
                <a:ext cx="658217"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6" name="Rectangle 185"/>
              <p:cNvSpPr/>
              <p:nvPr/>
            </p:nvSpPr>
            <p:spPr bwMode="auto">
              <a:xfrm>
                <a:off x="3055126" y="3808460"/>
                <a:ext cx="433767" cy="987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203" name="Can 202"/>
          <p:cNvSpPr/>
          <p:nvPr/>
        </p:nvSpPr>
        <p:spPr>
          <a:xfrm>
            <a:off x="7280202" y="3629833"/>
            <a:ext cx="770021" cy="499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nvGrpSpPr>
          <p:cNvPr id="204" name="Group 203"/>
          <p:cNvGrpSpPr/>
          <p:nvPr/>
        </p:nvGrpSpPr>
        <p:grpSpPr>
          <a:xfrm>
            <a:off x="934357" y="2509885"/>
            <a:ext cx="2177143" cy="493538"/>
            <a:chOff x="5454524" y="2009903"/>
            <a:chExt cx="1160032" cy="929955"/>
          </a:xfrm>
        </p:grpSpPr>
        <p:sp>
          <p:nvSpPr>
            <p:cNvPr id="205" name="Can 204"/>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6" name="Multidocument 205"/>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213" name="Group 212"/>
          <p:cNvGrpSpPr/>
          <p:nvPr/>
        </p:nvGrpSpPr>
        <p:grpSpPr>
          <a:xfrm>
            <a:off x="3964214" y="2502295"/>
            <a:ext cx="1333499" cy="493538"/>
            <a:chOff x="5454524" y="2009903"/>
            <a:chExt cx="1160032" cy="929955"/>
          </a:xfrm>
        </p:grpSpPr>
        <p:sp>
          <p:nvSpPr>
            <p:cNvPr id="214" name="Can 213"/>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15" name="Multidocument 214"/>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cxnSp>
        <p:nvCxnSpPr>
          <p:cNvPr id="217" name="Straight Arrow Connector 199"/>
          <p:cNvCxnSpPr>
            <a:stCxn id="12" idx="2"/>
            <a:endCxn id="203" idx="0"/>
          </p:cNvCxnSpPr>
          <p:nvPr/>
        </p:nvCxnSpPr>
        <p:spPr bwMode="auto">
          <a:xfrm rot="5400000">
            <a:off x="6919834" y="2840034"/>
            <a:ext cx="1660170" cy="169417"/>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220" name="Group 219"/>
          <p:cNvGrpSpPr/>
          <p:nvPr/>
        </p:nvGrpSpPr>
        <p:grpSpPr>
          <a:xfrm>
            <a:off x="6209337" y="2496557"/>
            <a:ext cx="615642" cy="493538"/>
            <a:chOff x="5454524" y="2009903"/>
            <a:chExt cx="1160032" cy="929955"/>
          </a:xfrm>
        </p:grpSpPr>
        <p:sp>
          <p:nvSpPr>
            <p:cNvPr id="221" name="Can 220"/>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22" name="Multidocument 221"/>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cxnSp>
        <p:nvCxnSpPr>
          <p:cNvPr id="223" name="Straight Arrow Connector 196"/>
          <p:cNvCxnSpPr>
            <a:stCxn id="165" idx="2"/>
            <a:endCxn id="56" idx="0"/>
          </p:cNvCxnSpPr>
          <p:nvPr/>
        </p:nvCxnSpPr>
        <p:spPr bwMode="auto">
          <a:xfrm rot="16200000" flipH="1">
            <a:off x="2386543" y="2580224"/>
            <a:ext cx="1605359" cy="665956"/>
          </a:xfrm>
          <a:prstGeom prst="bentConnector3">
            <a:avLst>
              <a:gd name="adj1" fmla="val 72603"/>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07" name="Title 1">
            <a:extLst>
              <a:ext uri="{FF2B5EF4-FFF2-40B4-BE49-F238E27FC236}">
                <a16:creationId xmlns="" xmlns:a16="http://schemas.microsoft.com/office/drawing/2014/main" id="{89A5CBAD-C787-4055-A67B-8815E0B8F599}"/>
              </a:ext>
            </a:extLst>
          </p:cNvPr>
          <p:cNvSpPr>
            <a:spLocks noGrp="1"/>
          </p:cNvSpPr>
          <p:nvPr>
            <p:ph type="title"/>
          </p:nvPr>
        </p:nvSpPr>
        <p:spPr>
          <a:xfrm>
            <a:off x="363456" y="274151"/>
            <a:ext cx="8520599" cy="564772"/>
          </a:xfrm>
        </p:spPr>
        <p:txBody>
          <a:bodyPr/>
          <a:lstStyle/>
          <a:p>
            <a:r>
              <a:rPr lang="en-US" sz="2800" spc="-20" dirty="0">
                <a:solidFill>
                  <a:schemeClr val="bg1"/>
                </a:solidFill>
                <a:latin typeface="Open Sans Light" pitchFamily="34" charset="0"/>
              </a:rPr>
              <a:t>TODAY’S REALITY</a:t>
            </a:r>
            <a:endParaRPr lang="en-GB" sz="2800" spc="-20" dirty="0">
              <a:solidFill>
                <a:schemeClr val="bg1"/>
              </a:solidFill>
              <a:latin typeface="Open Sans Light" pitchFamily="34" charset="0"/>
            </a:endParaRPr>
          </a:p>
        </p:txBody>
      </p:sp>
    </p:spTree>
    <p:extLst>
      <p:ext uri="{BB962C8B-B14F-4D97-AF65-F5344CB8AC3E}">
        <p14:creationId xmlns:p14="http://schemas.microsoft.com/office/powerpoint/2010/main" val="2304815159"/>
      </p:ext>
    </p:extLst>
  </p:cSld>
  <p:clrMapOvr>
    <a:masterClrMapping/>
  </p:clrMapOvr>
</p:sld>
</file>

<file path=ppt/theme/theme1.xml><?xml version="1.0" encoding="utf-8"?>
<a:theme xmlns:a="http://schemas.openxmlformats.org/drawingml/2006/main" name="simple-light-2">
  <a:themeElements>
    <a:clrScheme name="Hyperledger">
      <a:dk1>
        <a:srgbClr val="FFFFFF"/>
      </a:dk1>
      <a:lt1>
        <a:srgbClr val="595959"/>
      </a:lt1>
      <a:dk2>
        <a:srgbClr val="FFFFFF"/>
      </a:dk2>
      <a:lt2>
        <a:srgbClr val="595959"/>
      </a:lt2>
      <a:accent1>
        <a:srgbClr val="00B0F0"/>
      </a:accent1>
      <a:accent2>
        <a:srgbClr val="595959"/>
      </a:accent2>
      <a:accent3>
        <a:srgbClr val="00B0F0"/>
      </a:accent3>
      <a:accent4>
        <a:srgbClr val="595959"/>
      </a:accent4>
      <a:accent5>
        <a:srgbClr val="00B0F0"/>
      </a:accent5>
      <a:accent6>
        <a:srgbClr val="595959"/>
      </a:accent6>
      <a:hlink>
        <a:srgbClr val="00B0F0"/>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8FE3"/>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18057</TotalTime>
  <Words>793</Words>
  <Application>Microsoft Macintosh PowerPoint</Application>
  <PresentationFormat>On-screen Show (16:9)</PresentationFormat>
  <Paragraphs>131</Paragraphs>
  <Slides>17</Slides>
  <Notes>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17</vt:i4>
      </vt:variant>
    </vt:vector>
  </HeadingPairs>
  <TitlesOfParts>
    <vt:vector size="30" baseType="lpstr">
      <vt:lpstr>Amaze</vt:lpstr>
      <vt:lpstr>Calibri</vt:lpstr>
      <vt:lpstr>Georgia</vt:lpstr>
      <vt:lpstr>Gill Sans</vt:lpstr>
      <vt:lpstr>ING Me</vt:lpstr>
      <vt:lpstr>Lucida Sans Unicode</vt:lpstr>
      <vt:lpstr>ＭＳ Ｐゴシック</vt:lpstr>
      <vt:lpstr>Open Sans Extrabold</vt:lpstr>
      <vt:lpstr>Open Sans Light</vt:lpstr>
      <vt:lpstr>Wingdings</vt:lpstr>
      <vt:lpstr>ヒラギノ角ゴ ProN W3</vt:lpstr>
      <vt:lpstr>Arial</vt:lpstr>
      <vt:lpstr>simple-light-2</vt:lpstr>
      <vt:lpstr>Free Your Metadata</vt:lpstr>
      <vt:lpstr>TODAY’S GUESTS</vt:lpstr>
      <vt:lpstr>IMAGINE …</vt:lpstr>
      <vt:lpstr>IMAGINE …</vt:lpstr>
      <vt:lpstr>IMAGINE …</vt:lpstr>
      <vt:lpstr>AGENDA</vt:lpstr>
      <vt:lpstr>WHY DO WE NEED METADATA?</vt:lpstr>
      <vt:lpstr>TODAY’S REALITY</vt:lpstr>
      <vt:lpstr>TODAY’S REALITY</vt:lpstr>
      <vt:lpstr>METADATA GOVERNANCE MANIFESTO</vt:lpstr>
      <vt:lpstr>WHAT NEEDS TO CHANGE</vt:lpstr>
      <vt:lpstr>CO-CREATION WITH PRACTITIONERS</vt:lpstr>
      <vt:lpstr>HOW THIS HELPS</vt:lpstr>
      <vt:lpstr>ODPi – A NEUTRAL HOME FOR COLLABORATION</vt:lpstr>
      <vt:lpstr>GET INVOLVED WITH ODPi DATA GOVERNANCE</vt:lpstr>
      <vt:lpstr>PowerPoint Presentation</vt:lpstr>
      <vt:lpstr>PowerPoint Presentation</vt:lpstr>
    </vt:vector>
  </TitlesOfParts>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2017 Overview</dc:title>
  <dc:creator>Greg Wallace</dc:creator>
  <cp:lastModifiedBy>John Mertic</cp:lastModifiedBy>
  <cp:revision>421</cp:revision>
  <cp:lastPrinted>2017-02-09T06:11:25Z</cp:lastPrinted>
  <dcterms:modified xsi:type="dcterms:W3CDTF">2017-10-11T12:21:16Z</dcterms:modified>
</cp:coreProperties>
</file>